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8" r:id="rId5"/>
    <p:sldMasterId id="2147483720" r:id="rId6"/>
    <p:sldMasterId id="2147483732" r:id="rId7"/>
  </p:sldMasterIdLst>
  <p:notesMasterIdLst>
    <p:notesMasterId r:id="rId99"/>
  </p:notesMasterIdLst>
  <p:sldIdLst>
    <p:sldId id="256" r:id="rId8"/>
    <p:sldId id="257" r:id="rId9"/>
    <p:sldId id="340" r:id="rId10"/>
    <p:sldId id="418" r:id="rId11"/>
    <p:sldId id="331" r:id="rId12"/>
    <p:sldId id="330" r:id="rId13"/>
    <p:sldId id="259" r:id="rId14"/>
    <p:sldId id="357" r:id="rId15"/>
    <p:sldId id="355" r:id="rId16"/>
    <p:sldId id="358" r:id="rId17"/>
    <p:sldId id="333" r:id="rId18"/>
    <p:sldId id="362" r:id="rId19"/>
    <p:sldId id="413" r:id="rId20"/>
    <p:sldId id="363" r:id="rId21"/>
    <p:sldId id="281" r:id="rId22"/>
    <p:sldId id="284" r:id="rId23"/>
    <p:sldId id="416" r:id="rId24"/>
    <p:sldId id="271" r:id="rId25"/>
    <p:sldId id="417" r:id="rId26"/>
    <p:sldId id="282" r:id="rId27"/>
    <p:sldId id="414" r:id="rId28"/>
    <p:sldId id="415" r:id="rId29"/>
    <p:sldId id="292" r:id="rId30"/>
    <p:sldId id="348" r:id="rId31"/>
    <p:sldId id="349" r:id="rId32"/>
    <p:sldId id="274" r:id="rId33"/>
    <p:sldId id="411" r:id="rId34"/>
    <p:sldId id="315" r:id="rId35"/>
    <p:sldId id="273" r:id="rId36"/>
    <p:sldId id="332" r:id="rId37"/>
    <p:sldId id="310" r:id="rId38"/>
    <p:sldId id="329" r:id="rId39"/>
    <p:sldId id="325" r:id="rId40"/>
    <p:sldId id="419" r:id="rId41"/>
    <p:sldId id="420" r:id="rId42"/>
    <p:sldId id="364" r:id="rId43"/>
    <p:sldId id="296" r:id="rId44"/>
    <p:sldId id="342" r:id="rId45"/>
    <p:sldId id="312" r:id="rId46"/>
    <p:sldId id="311" r:id="rId47"/>
    <p:sldId id="326" r:id="rId48"/>
    <p:sldId id="343" r:id="rId49"/>
    <p:sldId id="421" r:id="rId50"/>
    <p:sldId id="339" r:id="rId51"/>
    <p:sldId id="318" r:id="rId52"/>
    <p:sldId id="319" r:id="rId53"/>
    <p:sldId id="347" r:id="rId54"/>
    <p:sldId id="412" r:id="rId55"/>
    <p:sldId id="365" r:id="rId56"/>
    <p:sldId id="370" r:id="rId57"/>
    <p:sldId id="366" r:id="rId58"/>
    <p:sldId id="372" r:id="rId59"/>
    <p:sldId id="367" r:id="rId60"/>
    <p:sldId id="373" r:id="rId61"/>
    <p:sldId id="374" r:id="rId62"/>
    <p:sldId id="375" r:id="rId63"/>
    <p:sldId id="379" r:id="rId64"/>
    <p:sldId id="377" r:id="rId65"/>
    <p:sldId id="378" r:id="rId66"/>
    <p:sldId id="380" r:id="rId67"/>
    <p:sldId id="381" r:id="rId68"/>
    <p:sldId id="382" r:id="rId69"/>
    <p:sldId id="383" r:id="rId70"/>
    <p:sldId id="384" r:id="rId71"/>
    <p:sldId id="385" r:id="rId72"/>
    <p:sldId id="386" r:id="rId73"/>
    <p:sldId id="387" r:id="rId74"/>
    <p:sldId id="388" r:id="rId75"/>
    <p:sldId id="389" r:id="rId76"/>
    <p:sldId id="390" r:id="rId77"/>
    <p:sldId id="391" r:id="rId78"/>
    <p:sldId id="392" r:id="rId79"/>
    <p:sldId id="393" r:id="rId80"/>
    <p:sldId id="394" r:id="rId81"/>
    <p:sldId id="395" r:id="rId82"/>
    <p:sldId id="371" r:id="rId83"/>
    <p:sldId id="399" r:id="rId84"/>
    <p:sldId id="396" r:id="rId85"/>
    <p:sldId id="397" r:id="rId86"/>
    <p:sldId id="398" r:id="rId87"/>
    <p:sldId id="400" r:id="rId88"/>
    <p:sldId id="401" r:id="rId89"/>
    <p:sldId id="402" r:id="rId90"/>
    <p:sldId id="403" r:id="rId91"/>
    <p:sldId id="404" r:id="rId92"/>
    <p:sldId id="405" r:id="rId93"/>
    <p:sldId id="406" r:id="rId94"/>
    <p:sldId id="407" r:id="rId95"/>
    <p:sldId id="408" r:id="rId96"/>
    <p:sldId id="409" r:id="rId97"/>
    <p:sldId id="410" r:id="rId9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12715-9E53-4C68-8CF5-C198D6EB21F2}" v="7" dt="2021-05-26T04:41:23.033"/>
    <p1510:client id="{ED5BF7B4-B937-481B-B0A0-44F8046EAB21}" v="16" dt="2021-05-25T11:37:43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翁瑞璟" userId="S::s1410832023@ad1.nutc.edu.tw::3e6667e9-39ce-467a-a99f-5fa93d47c586" providerId="AD" clId="Web-{68E12715-9E53-4C68-8CF5-C198D6EB21F2}"/>
    <pc:docChg chg="modSld">
      <pc:chgData name="翁瑞璟" userId="S::s1410832023@ad1.nutc.edu.tw::3e6667e9-39ce-467a-a99f-5fa93d47c586" providerId="AD" clId="Web-{68E12715-9E53-4C68-8CF5-C198D6EB21F2}" dt="2021-05-26T04:33:44.536" v="2" actId="20577"/>
      <pc:docMkLst>
        <pc:docMk/>
      </pc:docMkLst>
      <pc:sldChg chg="modSp">
        <pc:chgData name="翁瑞璟" userId="S::s1410832023@ad1.nutc.edu.tw::3e6667e9-39ce-467a-a99f-5fa93d47c586" providerId="AD" clId="Web-{68E12715-9E53-4C68-8CF5-C198D6EB21F2}" dt="2021-05-26T04:33:44.536" v="2" actId="20577"/>
        <pc:sldMkLst>
          <pc:docMk/>
          <pc:sldMk cId="2668933486" sldId="331"/>
        </pc:sldMkLst>
        <pc:spChg chg="mod">
          <ac:chgData name="翁瑞璟" userId="S::s1410832023@ad1.nutc.edu.tw::3e6667e9-39ce-467a-a99f-5fa93d47c586" providerId="AD" clId="Web-{68E12715-9E53-4C68-8CF5-C198D6EB21F2}" dt="2021-05-26T04:33:44.536" v="2" actId="20577"/>
          <ac:spMkLst>
            <pc:docMk/>
            <pc:sldMk cId="2668933486" sldId="331"/>
            <ac:spMk id="3" creationId="{00000000-0000-0000-0000-000000000000}"/>
          </ac:spMkLst>
        </pc:spChg>
      </pc:sldChg>
    </pc:docChg>
  </pc:docChgLst>
  <pc:docChgLst>
    <pc:chgData name="劉宸銘" userId="S::s1410832048@ad1.nutc.edu.tw::bf6b630b-ee80-4324-9486-c24cfbfb97aa" providerId="AD" clId="Web-{ED5BF7B4-B937-481B-B0A0-44F8046EAB21}"/>
    <pc:docChg chg="modSld">
      <pc:chgData name="劉宸銘" userId="S::s1410832048@ad1.nutc.edu.tw::bf6b630b-ee80-4324-9486-c24cfbfb97aa" providerId="AD" clId="Web-{ED5BF7B4-B937-481B-B0A0-44F8046EAB21}" dt="2021-05-25T11:37:43.240" v="15"/>
      <pc:docMkLst>
        <pc:docMk/>
      </pc:docMkLst>
      <pc:sldChg chg="addSp delSp modSp">
        <pc:chgData name="劉宸銘" userId="S::s1410832048@ad1.nutc.edu.tw::bf6b630b-ee80-4324-9486-c24cfbfb97aa" providerId="AD" clId="Web-{ED5BF7B4-B937-481B-B0A0-44F8046EAB21}" dt="2021-05-25T11:37:43.240" v="15"/>
        <pc:sldMkLst>
          <pc:docMk/>
          <pc:sldMk cId="2312729715" sldId="284"/>
        </pc:sldMkLst>
        <pc:picChg chg="add del">
          <ac:chgData name="劉宸銘" userId="S::s1410832048@ad1.nutc.edu.tw::bf6b630b-ee80-4324-9486-c24cfbfb97aa" providerId="AD" clId="Web-{ED5BF7B4-B937-481B-B0A0-44F8046EAB21}" dt="2021-05-25T11:37:43.240" v="15"/>
          <ac:picMkLst>
            <pc:docMk/>
            <pc:sldMk cId="2312729715" sldId="284"/>
            <ac:picMk id="3" creationId="{00000000-0000-0000-0000-000000000000}"/>
          </ac:picMkLst>
        </pc:picChg>
        <pc:picChg chg="add del mod">
          <ac:chgData name="劉宸銘" userId="S::s1410832048@ad1.nutc.edu.tw::bf6b630b-ee80-4324-9486-c24cfbfb97aa" providerId="AD" clId="Web-{ED5BF7B4-B937-481B-B0A0-44F8046EAB21}" dt="2021-05-25T11:37:41.365" v="14"/>
          <ac:picMkLst>
            <pc:docMk/>
            <pc:sldMk cId="2312729715" sldId="284"/>
            <ac:picMk id="4" creationId="{5E2749DD-A741-45AA-9914-CAF2C7E088E3}"/>
          </ac:picMkLst>
        </pc:picChg>
        <pc:picChg chg="add del mod">
          <ac:chgData name="劉宸銘" userId="S::s1410832048@ad1.nutc.edu.tw::bf6b630b-ee80-4324-9486-c24cfbfb97aa" providerId="AD" clId="Web-{ED5BF7B4-B937-481B-B0A0-44F8046EAB21}" dt="2021-05-25T11:37:39.240" v="13"/>
          <ac:picMkLst>
            <pc:docMk/>
            <pc:sldMk cId="2312729715" sldId="284"/>
            <ac:picMk id="6" creationId="{0B4D68C8-0363-41F1-A11F-6FD2AED866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56506-CE0C-4CBA-9EAE-331538A36B97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6989E-7573-4D9A-A8B7-C14517169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64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>
                <a:ea typeface="新細明體" charset="-120"/>
              </a:rPr>
              <a:t>接上一張</a:t>
            </a:r>
          </a:p>
        </p:txBody>
      </p:sp>
    </p:spTree>
    <p:extLst>
      <p:ext uri="{BB962C8B-B14F-4D97-AF65-F5344CB8AC3E}">
        <p14:creationId xmlns:p14="http://schemas.microsoft.com/office/powerpoint/2010/main" val="20294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19645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57966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88551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674271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59162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778120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52932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15917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43539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132297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97534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191883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428758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3612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47829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5375342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098066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4210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15682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324451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104397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092827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訂版面配置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6156176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2987824" y="1484313"/>
            <a:ext cx="6156176" cy="53736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72145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訂版面配置">
    <p:bg>
      <p:bgPr>
        <a:solidFill>
          <a:srgbClr val="37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3393232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8424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099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98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5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6957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6019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1989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631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813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57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339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72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934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9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8660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805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783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2163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571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384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59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5832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8301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69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8816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2753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819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3248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1901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726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1298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16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17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2021/5/25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9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69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B_6dJupjVk&amp;list=PLS2O0QKk_855DCM1GMtib3eLfhp9FX-_k&amp;index=1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LiQ5lVLcSk4&amp;list=PLS2O0QKk_855DCM1GMtib3eLfhp9FX-_k&amp;index=13" TargetMode="Externa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q5MtT-as60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qj5NyywbM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UBYE4DxM9wQ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youtube.com/watch?v=5uemnwjin2U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79SndnHAw" TargetMode="External"/><Relationship Id="rId2" Type="http://schemas.openxmlformats.org/officeDocument/2006/relationships/hyperlink" Target="https://www.youtube.com/watch?v=YuL1Q9CHDro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szERo44A" TargetMode="External"/><Relationship Id="rId2" Type="http://schemas.openxmlformats.org/officeDocument/2006/relationships/hyperlink" Target="https://www.youtube.com/watch?v=8mkEeI9v9Z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jT-6bqZn5I" TargetMode="External"/><Relationship Id="rId2" Type="http://schemas.openxmlformats.org/officeDocument/2006/relationships/hyperlink" Target="https://www.youtube.com/watch?v=bQjtRrQQLsA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g_zGlDZfcUQ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ZkvtBHHPx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xXG7kdYHgg" TargetMode="Externa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JiokRWb-bo" TargetMode="Externa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M9lWZzbSE" TargetMode="External"/><Relationship Id="rId2" Type="http://schemas.openxmlformats.org/officeDocument/2006/relationships/hyperlink" Target="https://www.youtube.com/watch?v=pyWAfDAwhWk" TargetMode="Externa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youtube.com/watch?v=kPFQCpzLTME" TargetMode="Externa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7117180" cy="1470025"/>
          </a:xfrm>
        </p:spPr>
        <p:txBody>
          <a:bodyPr/>
          <a:lstStyle/>
          <a:p>
            <a:pPr algn="ctr"/>
            <a:r>
              <a:rPr lang="zh-TW" altLang="en-US" sz="4800" b="1">
                <a:solidFill>
                  <a:schemeClr val="tx1"/>
                </a:solidFill>
              </a:rPr>
              <a:t>臺灣開發史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9413" y="2437180"/>
            <a:ext cx="6513024" cy="3096344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sz="3200" b="1">
                <a:solidFill>
                  <a:schemeClr val="tx1"/>
                </a:solidFill>
                <a:latin typeface="+mn-ea"/>
              </a:rPr>
              <a:t>第</a:t>
            </a:r>
            <a:r>
              <a:rPr lang="en-US" altLang="zh-TW" sz="3200" b="1">
                <a:solidFill>
                  <a:schemeClr val="tx1"/>
                </a:solidFill>
                <a:latin typeface="+mn-ea"/>
              </a:rPr>
              <a:t>7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單元    大清帝國統治下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的臺灣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r>
              <a:rPr lang="en-US" altLang="zh-TW" sz="3500">
                <a:solidFill>
                  <a:srgbClr val="FF0000"/>
                </a:solidFill>
                <a:latin typeface="+mj-ea"/>
                <a:ea typeface="+mj-ea"/>
              </a:rPr>
              <a:t>1.</a:t>
            </a:r>
            <a:r>
              <a:rPr lang="zh-TW" altLang="en-US" sz="3500" b="1">
                <a:solidFill>
                  <a:srgbClr val="FF0000"/>
                </a:solidFill>
                <a:latin typeface="+mj-ea"/>
                <a:ea typeface="+mj-ea"/>
              </a:rPr>
              <a:t>清代治臺政策的形成</a:t>
            </a:r>
            <a:endParaRPr lang="en-US" altLang="zh-TW" sz="3500" b="1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3500">
                <a:solidFill>
                  <a:srgbClr val="FF0000"/>
                </a:solidFill>
                <a:latin typeface="+mj-ea"/>
                <a:ea typeface="+mj-ea"/>
              </a:rPr>
              <a:t>2.</a:t>
            </a:r>
            <a:r>
              <a:rPr lang="zh-TW" altLang="en-US" sz="3500" b="1">
                <a:solidFill>
                  <a:srgbClr val="FF0000"/>
                </a:solidFill>
                <a:latin typeface="+mj-ea"/>
                <a:ea typeface="+mj-ea"/>
              </a:rPr>
              <a:t>行政區域的演變</a:t>
            </a:r>
            <a:endParaRPr lang="en-US" altLang="zh-TW" sz="3500" b="1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3500">
                <a:solidFill>
                  <a:srgbClr val="FF0000"/>
                </a:solidFill>
                <a:latin typeface="+mj-ea"/>
                <a:ea typeface="+mj-ea"/>
              </a:rPr>
              <a:t>3.</a:t>
            </a:r>
            <a:r>
              <a:rPr lang="zh-TW" altLang="en-US" sz="3500" b="1">
                <a:solidFill>
                  <a:srgbClr val="FF0000"/>
                </a:solidFill>
                <a:latin typeface="+mj-ea"/>
                <a:ea typeface="+mj-ea"/>
              </a:rPr>
              <a:t>滿清政府的移民政策</a:t>
            </a:r>
            <a:endParaRPr lang="en-US" altLang="zh-TW" sz="3500" b="1">
              <a:solidFill>
                <a:srgbClr val="FF0000"/>
              </a:solidFill>
              <a:latin typeface="+mj-ea"/>
              <a:ea typeface="+mj-ea"/>
            </a:endParaRPr>
          </a:p>
          <a:p>
            <a:pPr lvl="0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zh-TW" sz="3500">
                <a:solidFill>
                  <a:srgbClr val="FF0000"/>
                </a:solidFill>
                <a:latin typeface="+mj-ea"/>
                <a:ea typeface="+mj-ea"/>
              </a:rPr>
              <a:t>4.</a:t>
            </a:r>
            <a:r>
              <a:rPr lang="zh-TW" altLang="en-US" sz="3500" b="1">
                <a:solidFill>
                  <a:srgbClr val="FF0000"/>
                </a:solidFill>
                <a:latin typeface="+mj-ea"/>
                <a:ea typeface="+mj-ea"/>
              </a:rPr>
              <a:t>社會衝突</a:t>
            </a:r>
            <a:endParaRPr lang="en-US" altLang="zh-TW" sz="3500" b="1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TW" sz="3200">
              <a:solidFill>
                <a:srgbClr val="FF0000"/>
              </a:solidFill>
              <a:latin typeface="+mn-ea"/>
            </a:endParaRPr>
          </a:p>
          <a:p>
            <a:endParaRPr lang="zh-TW" altLang="en-US" sz="3200" b="1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2" y="1927388"/>
            <a:ext cx="2560637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622620" y="5981863"/>
            <a:ext cx="3521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>
                <a:latin typeface="+mj-ea"/>
                <a:ea typeface="+mj-ea"/>
              </a:rPr>
              <a:t>在位時期：</a:t>
            </a:r>
            <a:r>
              <a:rPr lang="en-US" altLang="zh-TW" sz="2000">
                <a:latin typeface="+mj-ea"/>
                <a:ea typeface="+mj-ea"/>
              </a:rPr>
              <a:t>1661</a:t>
            </a:r>
            <a:r>
              <a:rPr lang="zh-TW" altLang="en-US" sz="2000">
                <a:latin typeface="+mj-ea"/>
                <a:ea typeface="+mj-ea"/>
              </a:rPr>
              <a:t>年－</a:t>
            </a:r>
            <a:r>
              <a:rPr lang="en-US" altLang="zh-TW" sz="2000">
                <a:latin typeface="+mj-ea"/>
                <a:ea typeface="+mj-ea"/>
              </a:rPr>
              <a:t>1722</a:t>
            </a:r>
            <a:r>
              <a:rPr lang="zh-TW" altLang="en-US" sz="2000">
                <a:latin typeface="+mj-ea"/>
                <a:ea typeface="+mj-ea"/>
              </a:rPr>
              <a:t>年</a:t>
            </a:r>
            <a:endParaRPr lang="en-US" altLang="zh-TW" sz="2000">
              <a:latin typeface="+mj-ea"/>
              <a:ea typeface="+mj-ea"/>
            </a:endParaRPr>
          </a:p>
          <a:p>
            <a:r>
              <a:rPr lang="zh-TW" altLang="en-US" sz="2000">
                <a:latin typeface="+mj-ea"/>
                <a:ea typeface="+mj-ea"/>
              </a:rPr>
              <a:t>出生</a:t>
            </a:r>
            <a:r>
              <a:rPr lang="en-US" altLang="zh-TW" sz="2000">
                <a:latin typeface="+mj-ea"/>
                <a:ea typeface="+mj-ea"/>
              </a:rPr>
              <a:t>1654</a:t>
            </a:r>
            <a:r>
              <a:rPr lang="zh-TW" altLang="en-US" sz="2000">
                <a:latin typeface="+mj-ea"/>
                <a:ea typeface="+mj-ea"/>
              </a:rPr>
              <a:t>年  享年</a:t>
            </a:r>
            <a:r>
              <a:rPr lang="en-US" altLang="zh-TW" sz="2000">
                <a:latin typeface="+mj-ea"/>
                <a:ea typeface="+mj-ea"/>
              </a:rPr>
              <a:t>69</a:t>
            </a:r>
            <a:r>
              <a:rPr lang="zh-TW" altLang="en-US" sz="2000">
                <a:latin typeface="+mj-ea"/>
                <a:ea typeface="+mj-ea"/>
              </a:rPr>
              <a:t>歲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028384" y="213285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>
                <a:solidFill>
                  <a:srgbClr val="FF0000"/>
                </a:solidFill>
              </a:rPr>
              <a:t>康熙</a:t>
            </a:r>
          </a:p>
        </p:txBody>
      </p:sp>
    </p:spTree>
    <p:extLst>
      <p:ext uri="{BB962C8B-B14F-4D97-AF65-F5344CB8AC3E}">
        <p14:creationId xmlns:p14="http://schemas.microsoft.com/office/powerpoint/2010/main" val="77627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班兵制度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避免駐臺的軍隊成為中央不易控制的邊陲勢力，甚至發生動亂，因此駐臺的兵員都從大陸各地抽派合併成軍。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60000" lvl="0" indent="-360000" defTabSz="914400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來台士兵必須有家眷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每三年輪調回內地，稱為</a:t>
            </a:r>
            <a:r>
              <a:rPr lang="zh-TW" altLang="en-US" sz="3200" b="1" u="sng">
                <a:solidFill>
                  <a:srgbClr val="C00000"/>
                </a:solidFill>
                <a:latin typeface="微軟正黑體" panose="020B0604030504040204" pitchFamily="34" charset="-120"/>
              </a:rPr>
              <a:t>班兵制度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60000" lvl="0" indent="-360000" defTabSz="914400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士兵來自不同省份，統帥的軍官又時常輪替，除了減少財政的支出外，也達到「兵將不相習」的目的。</a:t>
            </a:r>
            <a:endParaRPr lang="en-US" altLang="zh-TW" sz="320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790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官吏駐臺三年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36512" y="1807361"/>
            <a:ext cx="4870449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駐臺官員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不准攜眷屬入臺</a:t>
            </a:r>
            <a:r>
              <a:rPr lang="zh-TW" altLang="en-US" sz="3200" b="1">
                <a:solidFill>
                  <a:prstClr val="black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以防止官兵叛亂。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 駐臺文官採「本籍迴避制」（不得在自己的故鄉任官），一律以外省人任職</a:t>
            </a:r>
            <a:r>
              <a:rPr lang="zh-TW" altLang="en-US" sz="3200" b="1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服務滿三年才能輪調與升級回中國。（俗稱「三年官二年滿」） 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7" y="1807361"/>
            <a:ext cx="4310063" cy="323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55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prstClr val="black"/>
                </a:solidFill>
              </a:rPr>
              <a:t>一府三縣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1" lang="zh-TW" altLang="en-US" sz="3200" b="1" kern="0">
                <a:solidFill>
                  <a:srgbClr val="000000"/>
                </a:solidFill>
                <a:latin typeface="+mj-ea"/>
                <a:ea typeface="+mj-ea"/>
              </a:rPr>
              <a:t>領臺初，清廷將統治所及的地方設為府，稱作「</a:t>
            </a:r>
            <a:r>
              <a:rPr kumimoji="1" lang="zh-TW" altLang="en-US" sz="3200" b="1" kern="0">
                <a:solidFill>
                  <a:srgbClr val="FF0000"/>
                </a:solidFill>
                <a:latin typeface="+mj-ea"/>
                <a:ea typeface="+mj-ea"/>
              </a:rPr>
              <a:t>臺灣府</a:t>
            </a:r>
            <a:r>
              <a:rPr kumimoji="1" lang="zh-TW" altLang="en-US" sz="3200" b="1" kern="0">
                <a:solidFill>
                  <a:srgbClr val="000000"/>
                </a:solidFill>
                <a:latin typeface="+mj-ea"/>
                <a:ea typeface="+mj-ea"/>
              </a:rPr>
              <a:t>」，隸屬</a:t>
            </a:r>
            <a:r>
              <a:rPr kumimoji="1" lang="zh-TW" altLang="en-US" sz="3200" b="1" kern="0">
                <a:solidFill>
                  <a:srgbClr val="FF0000"/>
                </a:solidFill>
                <a:latin typeface="+mj-ea"/>
                <a:ea typeface="+mj-ea"/>
              </a:rPr>
              <a:t>福建省</a:t>
            </a:r>
            <a:r>
              <a:rPr kumimoji="1" lang="zh-TW" altLang="en-US" sz="3200" b="1" kern="0">
                <a:solidFill>
                  <a:srgbClr val="000000"/>
                </a:solidFill>
                <a:latin typeface="+mj-ea"/>
                <a:ea typeface="+mj-ea"/>
              </a:rPr>
              <a:t>。</a:t>
            </a:r>
            <a:endParaRPr kumimoji="1" lang="en-US" altLang="zh-TW" sz="3200" b="1" kern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設台灣府、台灣縣、鳳山縣、諸羅縣。</a:t>
            </a:r>
            <a:endParaRPr lang="en-US" altLang="zh-TW" sz="3200" b="1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新港溪（今鹽水溪）以北，直到雞籠，以及台灣東部為諸羅縣，又稱「北路」。</a:t>
            </a:r>
            <a:endParaRPr kumimoji="1" lang="en-US" altLang="zh-TW" sz="3200" b="1" kern="0">
              <a:solidFill>
                <a:srgbClr val="000000"/>
              </a:solidFill>
              <a:latin typeface="+mj-ea"/>
              <a:ea typeface="+mj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自二層行溪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（今二仁溪）以南，到恆春屬鳳山縣管轄， 又稱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「南路」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 。</a:t>
            </a:r>
            <a:endParaRPr lang="en-US" altLang="zh-TW" sz="3200" b="1" u="sng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282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一府四縣二廳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康熙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年（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1721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）朱一貴事件，因為</a:t>
            </a:r>
            <a:r>
              <a:rPr lang="zh-TW" altLang="en-US" sz="3200" b="1" u="sng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諸羅縣統轄範圍太大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，難以有效的統治。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雍正元年（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1723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）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將諸羅縣分割：諸羅縣（曾文溪以北，虎尾溪以南）、彰化縣（虎尾溪以北，大甲溪以南，彰化之意為「彰顯王化」）、淡水廳（大甲溪以北）。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雍正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年（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1727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），裁撤澎湖巡檢，改設澎湖廳。 </a:t>
            </a:r>
          </a:p>
        </p:txBody>
      </p:sp>
    </p:spTree>
    <p:extLst>
      <p:ext uri="{BB962C8B-B14F-4D97-AF65-F5344CB8AC3E}">
        <p14:creationId xmlns:p14="http://schemas.microsoft.com/office/powerpoint/2010/main" val="294014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983456" y="0"/>
            <a:ext cx="413995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07904" y="19844"/>
            <a:ext cx="54155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府設</a:t>
            </a:r>
            <a:r>
              <a:rPr lang="zh-TW" altLang="en-US" sz="3200" b="1" u="sng">
                <a:solidFill>
                  <a:srgbClr val="FF0000"/>
                </a:solidFill>
                <a:latin typeface="微軟正黑體" panose="020B0604030504040204" pitchFamily="34" charset="-120"/>
              </a:rPr>
              <a:t>知府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、縣設</a:t>
            </a:r>
            <a:r>
              <a:rPr lang="zh-TW" altLang="en-US" sz="3200" b="1" u="sng">
                <a:solidFill>
                  <a:srgbClr val="FF0000"/>
                </a:solidFill>
                <a:latin typeface="微軟正黑體" panose="020B0604030504040204" pitchFamily="34" charset="-120"/>
              </a:rPr>
              <a:t>知縣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、廳設</a:t>
            </a:r>
            <a:r>
              <a:rPr lang="zh-TW" altLang="en-US" sz="3200" b="1" u="sng">
                <a:solidFill>
                  <a:srgbClr val="FF0000"/>
                </a:solidFill>
                <a:latin typeface="微軟正黑體" panose="020B0604030504040204" pitchFamily="34" charset="-120"/>
              </a:rPr>
              <a:t>通判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或</a:t>
            </a:r>
            <a:r>
              <a:rPr lang="zh-TW" altLang="en-US" sz="3200" b="1" u="sng">
                <a:solidFill>
                  <a:srgbClr val="FF0000"/>
                </a:solidFill>
                <a:latin typeface="微軟正黑體" panose="020B0604030504040204" pitchFamily="34" charset="-120"/>
              </a:rPr>
              <a:t>同知</a:t>
            </a:r>
            <a:endParaRPr lang="en-US" altLang="zh-TW" sz="3200" b="1" u="sng">
              <a:solidFill>
                <a:srgbClr val="FF0000"/>
              </a:solidFill>
              <a:latin typeface="微軟正黑體" panose="020B0604030504040204" pitchFamily="34" charset="-120"/>
            </a:endParaRPr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283" r="5678" b="2766"/>
          <a:stretch/>
        </p:blipFill>
        <p:spPr>
          <a:xfrm>
            <a:off x="0" y="226740"/>
            <a:ext cx="3816424" cy="66312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47750"/>
            <a:ext cx="457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64704"/>
            <a:ext cx="3918541" cy="26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112"/>
            <a:ext cx="4212701" cy="21947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12700" y="832905"/>
            <a:ext cx="4931299" cy="519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嘉慶元年（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1796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）漳州人吳沙率領漳、泉、客三籍移民開墾</a:t>
            </a:r>
            <a:r>
              <a:rPr lang="zh-TW" altLang="en-US" sz="3200" b="1" u="sng">
                <a:solidFill>
                  <a:prstClr val="black"/>
                </a:solidFill>
                <a:latin typeface="微軟正黑體" panose="020B0604030504040204" pitchFamily="34" charset="-120"/>
              </a:rPr>
              <a:t>噶瑪蘭地區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，漢人日益增加，海盜蔡牽、朱濆等人侵擾不斷。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 為了對</a:t>
            </a:r>
            <a:r>
              <a:rPr lang="zh-TW" altLang="en-US" sz="3200" b="1" u="sng">
                <a:solidFill>
                  <a:prstClr val="black"/>
                </a:solidFill>
                <a:latin typeface="微軟正黑體" panose="020B0604030504040204" pitchFamily="34" charset="-120"/>
              </a:rPr>
              <a:t>噶瑪蘭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區進行有效統治與管理，嘉慶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16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年（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 1811 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）增設</a:t>
            </a:r>
            <a:r>
              <a:rPr lang="zh-TW" altLang="en-US" sz="3200" b="1" u="sng">
                <a:solidFill>
                  <a:prstClr val="black"/>
                </a:solidFill>
                <a:latin typeface="微軟正黑體" panose="020B0604030504040204" pitchFamily="34" charset="-120"/>
              </a:rPr>
              <a:t>噶瑪蘭廳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20072" y="1905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>
                <a:solidFill>
                  <a:prstClr val="black"/>
                </a:solidFill>
                <a:latin typeface="微軟正黑體" panose="020B0604030504040204" pitchFamily="34" charset="-120"/>
              </a:rPr>
              <a:t>噶瑪蘭廳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193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25" y="73336"/>
            <a:ext cx="3382019" cy="46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78046" y="5747634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>
                <a:solidFill>
                  <a:srgbClr val="FF0000"/>
                </a:solidFill>
                <a:latin typeface="+mj-ea"/>
                <a:ea typeface="+mj-ea"/>
              </a:rPr>
              <a:t>1861</a:t>
            </a:r>
            <a:r>
              <a:rPr lang="zh-TW" altLang="en-US" sz="2800" b="1">
                <a:solidFill>
                  <a:srgbClr val="FF0000"/>
                </a:solidFill>
                <a:latin typeface="+mj-ea"/>
                <a:ea typeface="+mj-ea"/>
              </a:rPr>
              <a:t>年</a:t>
            </a:r>
            <a:r>
              <a:rPr lang="en-US" altLang="zh-TW" sz="2800" b="1">
                <a:solidFill>
                  <a:srgbClr val="FF0000"/>
                </a:solidFill>
                <a:latin typeface="+mj-ea"/>
                <a:ea typeface="+mj-ea"/>
              </a:rPr>
              <a:t>-1874</a:t>
            </a:r>
            <a:r>
              <a:rPr lang="zh-TW" altLang="en-US" sz="2800" b="1">
                <a:solidFill>
                  <a:srgbClr val="FF0000"/>
                </a:solidFill>
                <a:latin typeface="+mj-ea"/>
                <a:ea typeface="+mj-ea"/>
              </a:rPr>
              <a:t>年</a:t>
            </a:r>
            <a:endParaRPr lang="zh-TW" altLang="en-US" sz="3200" b="1"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458385" y="4902891"/>
            <a:ext cx="211468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400" b="1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2800" b="1">
                <a:solidFill>
                  <a:srgbClr val="FF0000"/>
                </a:solidFill>
                <a:latin typeface="+mj-ea"/>
                <a:ea typeface="+mj-ea"/>
              </a:rPr>
              <a:t>1856</a:t>
            </a:r>
            <a:r>
              <a:rPr lang="zh-TW" altLang="en-US" sz="2800" b="1">
                <a:solidFill>
                  <a:srgbClr val="FF0000"/>
                </a:solidFill>
                <a:latin typeface="+mj-ea"/>
                <a:ea typeface="+mj-ea"/>
              </a:rPr>
              <a:t>年出生</a:t>
            </a:r>
            <a:endParaRPr lang="en-US" altLang="zh-TW" sz="2800" b="1">
              <a:solidFill>
                <a:srgbClr val="FF0000"/>
              </a:solidFill>
              <a:latin typeface="+mj-ea"/>
              <a:ea typeface="+mj-ea"/>
            </a:endParaRPr>
          </a:p>
          <a:p>
            <a:endParaRPr lang="zh-TW" altLang="en-US" sz="2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46925" y="478741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/>
              <a:t>同治皇帝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53"/>
            <a:ext cx="5241578" cy="74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2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4459" cy="684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32040" y="44624"/>
            <a:ext cx="421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>
                <a:solidFill>
                  <a:prstClr val="black"/>
                </a:solidFill>
                <a:latin typeface="微軟正黑體" panose="020B0604030504040204" pitchFamily="34" charset="-120"/>
              </a:rPr>
              <a:t>二府八縣四廳時期</a:t>
            </a:r>
            <a:endParaRPr lang="zh-TW" altLang="en-US" sz="3600"/>
          </a:p>
        </p:txBody>
      </p:sp>
      <p:sp>
        <p:nvSpPr>
          <p:cNvPr id="4" name="矩形 3"/>
          <p:cNvSpPr/>
          <p:nvPr/>
        </p:nvSpPr>
        <p:spPr>
          <a:xfrm>
            <a:off x="4716016" y="823904"/>
            <a:ext cx="4427984" cy="469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1860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年代（同治年間），臺灣發生多起涉外事件，引起列強覬覦侵略的野心。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牡丹社事件後，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1874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年日軍侵臺，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1875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年增設</a:t>
            </a:r>
            <a:r>
              <a:rPr lang="zh-TW" altLang="en-US" sz="3200" b="1">
                <a:solidFill>
                  <a:srgbClr val="FF0000"/>
                </a:solidFill>
                <a:latin typeface="微軟正黑體" panose="020B0604030504040204" pitchFamily="34" charset="-120"/>
              </a:rPr>
              <a:t>台北府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，設「</a:t>
            </a:r>
            <a:r>
              <a:rPr lang="zh-TW" altLang="en-US" sz="3200" b="1">
                <a:solidFill>
                  <a:srgbClr val="FF0000"/>
                </a:solidFill>
                <a:latin typeface="微軟正黑體" panose="020B0604030504040204" pitchFamily="34" charset="-120"/>
              </a:rPr>
              <a:t>恆春縣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」、「</a:t>
            </a:r>
            <a:r>
              <a:rPr lang="zh-TW" altLang="en-US" sz="3200" b="1">
                <a:solidFill>
                  <a:srgbClr val="FF0000"/>
                </a:solidFill>
                <a:latin typeface="微軟正黑體" panose="020B0604030504040204" pitchFamily="34" charset="-120"/>
              </a:rPr>
              <a:t>卑南廳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」、「</a:t>
            </a:r>
            <a:r>
              <a:rPr lang="zh-TW" altLang="en-US" sz="3200" b="1">
                <a:solidFill>
                  <a:srgbClr val="FF0000"/>
                </a:solidFill>
                <a:latin typeface="微軟正黑體" panose="020B0604030504040204" pitchFamily="34" charset="-120"/>
              </a:rPr>
              <a:t>埔里社廳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」。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929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260648" y="486619"/>
            <a:ext cx="7125113" cy="924475"/>
          </a:xfrm>
        </p:spPr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一省三府一直隸州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" y="1807361"/>
            <a:ext cx="5135877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1885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年，臺灣建省，於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1887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年與福建省分治辦公，臺灣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首任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巡撫劉銘傳。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 劉銘傳調整行政區劃，分成「台北府」；「台灣府」；「台南府」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「台東直隸州」</a:t>
            </a:r>
            <a:r>
              <a:rPr lang="zh-TW" altLang="en-US" sz="3200" b="1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十一縣四廳</a:t>
            </a:r>
            <a:r>
              <a:rPr lang="zh-TW" altLang="en-US" sz="3200" b="1">
                <a:solidFill>
                  <a:prstClr val="black"/>
                </a:solidFill>
                <a:latin typeface="新細明體"/>
                <a:ea typeface="新細明體"/>
              </a:rPr>
              <a:t>， 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77" y="619419"/>
            <a:ext cx="4005419" cy="50418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08104" y="566124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</a:rPr>
              <a:t>光緒</a:t>
            </a:r>
            <a:r>
              <a:rPr lang="en-US" altLang="zh-TW" sz="2800" b="1">
                <a:solidFill>
                  <a:prstClr val="black"/>
                </a:solidFill>
                <a:latin typeface="微軟正黑體" panose="020B0604030504040204" pitchFamily="34" charset="-120"/>
              </a:rPr>
              <a:t>1871</a:t>
            </a:r>
            <a:r>
              <a:rPr lang="zh-TW" altLang="en-US" sz="2800" b="1">
                <a:solidFill>
                  <a:prstClr val="black"/>
                </a:solidFill>
                <a:latin typeface="微軟正黑體" panose="020B0604030504040204" pitchFamily="34" charset="-120"/>
              </a:rPr>
              <a:t>年出生</a:t>
            </a:r>
            <a:endParaRPr lang="en-US" altLang="zh-TW" sz="28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/>
            <a:r>
              <a:rPr lang="en-US" altLang="zh-TW" sz="2800" b="1">
                <a:solidFill>
                  <a:prstClr val="black"/>
                </a:solidFill>
                <a:latin typeface="微軟正黑體" panose="020B0604030504040204" pitchFamily="34" charset="-120"/>
              </a:rPr>
              <a:t>1875</a:t>
            </a:r>
            <a:r>
              <a:rPr lang="zh-TW" altLang="en-US" sz="2800" b="1">
                <a:solidFill>
                  <a:prstClr val="black"/>
                </a:solidFill>
                <a:latin typeface="微軟正黑體" panose="020B0604030504040204" pitchFamily="34" charset="-120"/>
              </a:rPr>
              <a:t>年</a:t>
            </a:r>
            <a:r>
              <a:rPr lang="en-US" altLang="zh-TW" sz="2800" b="1">
                <a:solidFill>
                  <a:prstClr val="black"/>
                </a:solidFill>
                <a:latin typeface="微軟正黑體" panose="020B0604030504040204" pitchFamily="34" charset="-120"/>
              </a:rPr>
              <a:t>-1908</a:t>
            </a:r>
            <a:r>
              <a:rPr lang="zh-TW" altLang="en-US" sz="2800" b="1">
                <a:solidFill>
                  <a:prstClr val="black"/>
                </a:solidFill>
                <a:latin typeface="微軟正黑體" panose="020B0604030504040204" pitchFamily="34" charset="-120"/>
              </a:rPr>
              <a:t>年在位</a:t>
            </a:r>
            <a:endParaRPr lang="zh-TW" altLang="en-US" sz="280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858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1075" t="20671" r="9193" b="-12999"/>
          <a:stretch/>
        </p:blipFill>
        <p:spPr>
          <a:xfrm>
            <a:off x="24487" y="5680"/>
            <a:ext cx="9119513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08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棄臺論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鄭克塽降清，清廷剷除鄭氏勢力，並將臺灣的漢人移民遣送回中國大陸，打算放棄臺灣。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康熙說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︰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「台灣屬海外地方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，無甚關係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」「臺灣僅彈丸之地，得之無所加，不得無所損」。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棄臺論者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︰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臺灣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「海外丸泥，不足為中國之廣；裸體文身，不足共守。日費天府金錢而無益，不如徙其人而空其地矣」。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棄台論者對臺灣情況毫無知悉，其次考慮治安問題，三為缺乏海防觀念，不值得經營臺灣。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3940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" y="36576"/>
            <a:ext cx="49498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60123"/>
          <a:stretch/>
        </p:blipFill>
        <p:spPr>
          <a:xfrm>
            <a:off x="5624097" y="-17024"/>
            <a:ext cx="3488227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prstClr val="black"/>
                </a:solidFill>
              </a:rPr>
              <a:t>分巡臺廈兵備道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1" lang="zh-TW" altLang="en-US" sz="3200" b="1" kern="0">
                <a:solidFill>
                  <a:srgbClr val="000000"/>
                </a:solidFill>
                <a:latin typeface="+mj-ea"/>
                <a:ea typeface="+mj-ea"/>
              </a:rPr>
              <a:t>管理及指揮</a:t>
            </a:r>
            <a:r>
              <a:rPr kumimoji="1" lang="zh-TW" altLang="en-US" sz="3200" b="1" kern="0">
                <a:solidFill>
                  <a:prstClr val="black"/>
                </a:solidFill>
                <a:latin typeface="+mj-ea"/>
                <a:ea typeface="+mj-ea"/>
              </a:rPr>
              <a:t>監督全台</a:t>
            </a:r>
            <a:r>
              <a:rPr kumimoji="1" lang="zh-TW" altLang="en-US" sz="3200" b="1" kern="0">
                <a:solidFill>
                  <a:schemeClr val="tx1"/>
                </a:solidFill>
                <a:latin typeface="+mj-ea"/>
                <a:ea typeface="+mj-ea"/>
              </a:rPr>
              <a:t>文武官員的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最高單位</a:t>
            </a:r>
            <a:r>
              <a:rPr kumimoji="1" lang="zh-TW" altLang="en-US" sz="3200" b="1" kern="0">
                <a:solidFill>
                  <a:srgbClr val="000000"/>
                </a:solidFill>
                <a:latin typeface="+mj-ea"/>
                <a:ea typeface="+mj-ea"/>
              </a:rPr>
              <a:t>，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 稱為「分巡臺廈兵備道」 </a:t>
            </a:r>
            <a:r>
              <a:rPr kumimoji="1" lang="zh-TW" altLang="en-US" sz="3200" b="1" kern="0">
                <a:solidFill>
                  <a:srgbClr val="000000"/>
                </a:solidFill>
                <a:latin typeface="+mj-ea"/>
                <a:ea typeface="+mj-ea"/>
              </a:rPr>
              <a:t>。管轄廈門府與台灣府二地。</a:t>
            </a:r>
            <a:endParaRPr kumimoji="1" lang="en-US" altLang="zh-TW" sz="3200" b="1" kern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雍正年間改稱「分巡臺澎道」；乾隆年間以後則統稱為「分巡臺灣道」，簡稱「</a:t>
            </a:r>
            <a:r>
              <a:rPr lang="zh-TW" altLang="en-US" sz="3200" b="1" u="sng">
                <a:solidFill>
                  <a:srgbClr val="FF0000"/>
                </a:solidFill>
                <a:latin typeface="+mj-ea"/>
                <a:ea typeface="+mj-ea"/>
              </a:rPr>
              <a:t>臺灣道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」。</a:t>
            </a:r>
            <a:endParaRPr kumimoji="1" lang="en-US" altLang="zh-TW" sz="3200" b="1" kern="0">
              <a:solidFill>
                <a:srgbClr val="000000"/>
              </a:solidFill>
              <a:latin typeface="+mj-ea"/>
              <a:ea typeface="+mj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長官稱</a:t>
            </a:r>
            <a:r>
              <a:rPr lang="zh-TW" altLang="en-US" sz="3200" b="1" u="sng">
                <a:solidFill>
                  <a:srgbClr val="FF0000"/>
                </a:solidFill>
                <a:latin typeface="+mj-ea"/>
                <a:ea typeface="+mj-ea"/>
              </a:rPr>
              <a:t>道臺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，為</a:t>
            </a:r>
            <a:r>
              <a:rPr kumimoji="1" lang="zh-TW" altLang="en-US" sz="3200" b="1" u="sng" kern="0">
                <a:solidFill>
                  <a:srgbClr val="FF0000"/>
                </a:solidFill>
                <a:latin typeface="+mj-ea"/>
                <a:ea typeface="+mj-ea"/>
              </a:rPr>
              <a:t>臺灣職位最高的文官。</a:t>
            </a:r>
            <a:endParaRPr kumimoji="1" lang="en-US" altLang="zh-TW" sz="3200" b="1" u="sng" ker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4135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武職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清領臺灣之初，派駐</a:t>
            </a:r>
            <a:r>
              <a:rPr lang="zh-TW" altLang="en-US" sz="3200" b="1" u="sng">
                <a:solidFill>
                  <a:srgbClr val="FF0000"/>
                </a:solidFill>
                <a:latin typeface="+mj-ea"/>
                <a:ea typeface="+mj-ea"/>
              </a:rPr>
              <a:t>綠營兵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10 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營，陸路、水師各 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5 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營，每營約 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1000 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人，共計一萬人，設置「</a:t>
            </a:r>
            <a:r>
              <a:rPr lang="zh-TW" altLang="en-US" sz="3200" b="1" u="sng">
                <a:solidFill>
                  <a:srgbClr val="FF0000"/>
                </a:solidFill>
                <a:latin typeface="+mj-ea"/>
                <a:ea typeface="+mj-ea"/>
              </a:rPr>
              <a:t>臺灣鎮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」統轄。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u="sng">
                <a:solidFill>
                  <a:srgbClr val="C00000"/>
                </a:solidFill>
                <a:latin typeface="+mj-ea"/>
                <a:ea typeface="+mj-ea"/>
              </a:rPr>
              <a:t>臺灣鎮總兵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是鎮守臺灣的最高武官。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總兵位高權重，因為有「掛印」所以可以管理一般地方行政事務。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rgbClr val="FF0000"/>
              </a:buClr>
              <a:buNone/>
            </a:pPr>
            <a:endParaRPr lang="en-US" altLang="zh-TW" sz="32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1957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消極治台政策的影響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80512" cy="5150031"/>
          </a:xfrm>
        </p:spPr>
        <p:txBody>
          <a:bodyPr anchor="t">
            <a:normAutofit lnSpcReduction="10000"/>
          </a:bodyPr>
          <a:lstStyle/>
          <a:p>
            <a:pPr lvl="0" defTabSz="914400" fontAlgn="base">
              <a:spcBef>
                <a:spcPts val="6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500" b="1">
                <a:solidFill>
                  <a:schemeClr val="tx1"/>
                </a:solidFill>
                <a:latin typeface="微軟正黑體" panose="020B0604030504040204" pitchFamily="34" charset="-120"/>
              </a:rPr>
              <a:t>渡臺禁令影響當時台灣社會的人口組成與社會風氣</a:t>
            </a:r>
            <a:r>
              <a:rPr lang="zh-TW" altLang="en-US" sz="3500" b="1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500" b="1">
                <a:solidFill>
                  <a:schemeClr val="tx1"/>
                </a:solidFill>
                <a:latin typeface="微軟正黑體" panose="020B0604030504040204" pitchFamily="34" charset="-120"/>
              </a:rPr>
              <a:t>造成許多</a:t>
            </a:r>
            <a:r>
              <a:rPr lang="zh-TW" altLang="en-US" sz="3500" b="1">
                <a:solidFill>
                  <a:prstClr val="black"/>
                </a:solidFill>
                <a:latin typeface="微軟正黑體" panose="020B0604030504040204" pitchFamily="34" charset="-120"/>
              </a:rPr>
              <a:t>社會</a:t>
            </a:r>
            <a:r>
              <a:rPr lang="zh-TW" altLang="en-US" sz="3500" b="1">
                <a:solidFill>
                  <a:schemeClr val="tx1"/>
                </a:solidFill>
                <a:latin typeface="微軟正黑體" panose="020B0604030504040204" pitchFamily="34" charset="-120"/>
              </a:rPr>
              <a:t>畸形現象。</a:t>
            </a:r>
            <a:endParaRPr lang="en-US" altLang="zh-TW" sz="35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6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「人去業荒」的現象，延遲臺灣的開發。</a:t>
            </a:r>
            <a:endParaRPr lang="en-US" altLang="zh-TW" sz="35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限制移民攜眷入臺，</a:t>
            </a:r>
            <a:r>
              <a:rPr lang="zh-TW" altLang="en-US" sz="35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人口組合異常，</a:t>
            </a:r>
            <a:r>
              <a:rPr lang="zh-TW" altLang="en-US" sz="3500" b="1">
                <a:solidFill>
                  <a:prstClr val="black"/>
                </a:solidFill>
                <a:latin typeface="微軟正黑體" panose="020B0604030504040204" pitchFamily="34" charset="-120"/>
              </a:rPr>
              <a:t>造成「人口失衡」，</a:t>
            </a:r>
            <a:r>
              <a:rPr lang="zh-TW" altLang="en-US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青壯男子多，婦女絕少。</a:t>
            </a:r>
            <a:endParaRPr lang="en-US" altLang="zh-TW" sz="35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6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5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欲渡臺的大陸沿海居民鋌而走險，形成偷渡之風。</a:t>
            </a:r>
            <a:endParaRPr lang="en-US" altLang="zh-TW" sz="3500" b="1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6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zh-TW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施琅</a:t>
            </a:r>
            <a:r>
              <a:rPr lang="zh-TW" altLang="en-US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對</a:t>
            </a:r>
            <a:r>
              <a:rPr lang="zh-TW" altLang="zh-TW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潮、惠二府的客家人</a:t>
            </a:r>
            <a:r>
              <a:rPr lang="en-US" altLang="zh-TW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有成見，嚴禁潮、惠之民渡</a:t>
            </a:r>
            <a:r>
              <a:rPr lang="zh-TW" altLang="en-US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臺</a:t>
            </a:r>
            <a:r>
              <a:rPr lang="zh-TW" altLang="en-US" sz="3500" b="1">
                <a:solidFill>
                  <a:prstClr val="black"/>
                </a:solidFill>
                <a:latin typeface="微軟正黑體" panose="020B0604030504040204" pitchFamily="34" charset="-120"/>
              </a:rPr>
              <a:t>，</a:t>
            </a:r>
            <a:r>
              <a:rPr lang="zh-TW" altLang="en-US" sz="35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影響客家人來臺開墾。</a:t>
            </a:r>
            <a:endParaRPr lang="zh-TW" altLang="en-US" sz="35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defTabSz="914400" fontAlgn="base">
              <a:lnSpc>
                <a:spcPct val="90000"/>
              </a:lnSpc>
              <a:spcAft>
                <a:spcPct val="0"/>
              </a:spcAft>
              <a:buClr>
                <a:srgbClr val="FF0000"/>
              </a:buClr>
              <a:buSzPct val="85000"/>
              <a:buNone/>
            </a:pPr>
            <a:endParaRPr lang="zh-TW" altLang="en-US" sz="3200" b="1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1419909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人口失衡的婚姻現象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娶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比自己年紀大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的女性，臺諺「娶著某大姊，較贏坐金交椅」。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臺灣俗語：「娶一個某，卡贏三個天公祖」。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臺諺「有唐山公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、無唐山媽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」，指的是，男性祖先從唐山移民，稱為唐山公，與平埔族通婚。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結婚困難，導致婚姻重聘金以及童養媳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、過繼、養子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的風氣普遍。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  <a:hlinkClick r:id="rId2"/>
              </a:rPr>
              <a:t>有唐山公、無唐山媽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rgbClr val="FF0000"/>
              </a:buClr>
              <a:buNone/>
            </a:pP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1916657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2976" y="254801"/>
            <a:ext cx="7125113" cy="924475"/>
          </a:xfrm>
        </p:spPr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羅漢腳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725" y="1412776"/>
            <a:ext cx="9067617" cy="1210404"/>
          </a:xfrm>
        </p:spPr>
        <p:txBody>
          <a:bodyPr anchor="t">
            <a:noAutofit/>
          </a:bodyPr>
          <a:lstStyle/>
          <a:p>
            <a:pPr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2800" b="1">
                <a:solidFill>
                  <a:schemeClr val="tx1"/>
                </a:solidFill>
                <a:latin typeface="+mj-ea"/>
                <a:ea typeface="+mj-ea"/>
              </a:rPr>
              <a:t>羅漢腳是指無田宅、無妻子，不士、不農，不工、不賈，不負載道路的臺灣男性游民。</a:t>
            </a:r>
            <a:endParaRPr lang="en-US" altLang="zh-TW" sz="28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2800" b="1">
                <a:solidFill>
                  <a:schemeClr val="tx1"/>
                </a:solidFill>
                <a:latin typeface="+mj-ea"/>
                <a:ea typeface="+mj-ea"/>
              </a:rPr>
              <a:t>男多女少社會，男子無法成家立業而四處流浪，有時睡廟中羅漢的腳旁，被稱為「羅漢腳」。</a:t>
            </a:r>
            <a:endParaRPr lang="en-US" altLang="zh-TW" sz="28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8787"/>
          <a:stretch/>
        </p:blipFill>
        <p:spPr>
          <a:xfrm>
            <a:off x="3429000" y="3429503"/>
            <a:ext cx="5715000" cy="342849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16" y="3330719"/>
            <a:ext cx="344282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solidFill>
                  <a:srgbClr val="FF0000"/>
                </a:solidFill>
              </a:rPr>
              <a:t>「病無藥，死無蓆，死無人哭。」</a:t>
            </a:r>
          </a:p>
          <a:p>
            <a:r>
              <a:rPr lang="zh-TW" altLang="en-US" sz="3200" b="1">
                <a:solidFill>
                  <a:srgbClr val="FF0000"/>
                </a:solidFill>
              </a:rPr>
              <a:t>臺灣諺語「紅柿上樹頭，羅漢腳目屎流。」</a:t>
            </a: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59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偷渡客的心酸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福建、廣東地區人口多、耕地少，生活不易，為尋求較好的生活環境，乃偷渡來臺。「臺地游民，半由私僻小港偷渡」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經營載運偷渡客的生意的組織者，叫「客頭」。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客頭把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偷渡客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載運到海上去，因為使用破船，容易沉沒</a:t>
            </a:r>
            <a:r>
              <a:rPr lang="zh-TW" altLang="en-US" sz="3200" b="1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或遇海難。叫做</a:t>
            </a:r>
            <a:r>
              <a:rPr lang="zh-TW" altLang="en-US" sz="3200" b="1" u="sng">
                <a:solidFill>
                  <a:schemeClr val="tx1"/>
                </a:solidFill>
                <a:latin typeface="+mn-ea"/>
              </a:rPr>
              <a:t>「灌水」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。然後被魚吃掉，叫做</a:t>
            </a:r>
            <a:r>
              <a:rPr lang="zh-TW" altLang="en-US" sz="3200" b="1" u="sng">
                <a:solidFill>
                  <a:schemeClr val="tx1"/>
                </a:solidFill>
                <a:latin typeface="+mn-ea"/>
              </a:rPr>
              <a:t>「餌魚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」。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還沒有到達臺灣海岸，叫他們下船，叫</a:t>
            </a:r>
            <a:r>
              <a:rPr lang="zh-TW" altLang="en-US" sz="3200" b="1" u="sng">
                <a:solidFill>
                  <a:schemeClr val="tx1"/>
                </a:solidFill>
                <a:latin typeface="+mn-ea"/>
              </a:rPr>
              <a:t>「放生」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。到海岸要他們下船，陷入泥淖沉陷，叫</a:t>
            </a:r>
            <a:r>
              <a:rPr lang="zh-TW" altLang="en-US" sz="3200" b="1" u="sng">
                <a:solidFill>
                  <a:schemeClr val="tx1"/>
                </a:solidFill>
                <a:latin typeface="+mn-ea"/>
              </a:rPr>
              <a:t>「種芋」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1878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25853"/>
            <a:ext cx="6502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1231" y="3073853"/>
            <a:ext cx="88924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圖左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是清代的大型帆船，偷渡客最理想的交通工具（但船型可能不同就是了）。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若被送上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圖右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單桅小船，遇上風濤，只能自求多福。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文獻上常見的偷渡情況，是由小船載運偷渡客到外海換乘大船，抵達臺灣附近，再換小船接駁，偷偷上岸。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529174" y="25853"/>
            <a:ext cx="26148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「沿海僻靜，港汊紛岐，在在可以偷渡」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44" y="0"/>
            <a:ext cx="6096528" cy="40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8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767"/>
            <a:ext cx="24003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438" y="1152525"/>
            <a:ext cx="430530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9040"/>
            <a:ext cx="3810000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415158" y="188640"/>
            <a:ext cx="5040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hlinkClick r:id="rId5"/>
              </a:rPr>
              <a:t>唐山過臺灣，心肝結歸丸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964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7569"/>
            <a:ext cx="40481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049266" y="3887569"/>
            <a:ext cx="5094734" cy="321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臺灣俗諺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「六死、三留、一回頭」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「過番剩一半，過臺灣無底見」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endParaRPr lang="en-US" altLang="zh-TW" sz="3200" b="1">
              <a:latin typeface="+mn-ea"/>
            </a:endParaRPr>
          </a:p>
          <a:p>
            <a:endParaRPr lang="zh-TW" altLang="en-US" sz="3000" b="1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14" y="0"/>
            <a:ext cx="6191250" cy="34861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131460" y="12937"/>
            <a:ext cx="29815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b="1">
                <a:solidFill>
                  <a:prstClr val="black"/>
                </a:solidFill>
                <a:latin typeface="+mj-ea"/>
                <a:ea typeface="+mj-ea"/>
              </a:rPr>
              <a:t>臺灣海峽俗稱黑水溝，波濤洶湧，常有颱風侵襲。當年船隻簡陋，稍有不慎便翻覆海底，先民渡臺有人未到達就喪生海上。</a:t>
            </a:r>
            <a:endParaRPr lang="en-US" altLang="zh-TW" sz="2800" b="1">
              <a:solidFill>
                <a:prstClr val="black"/>
              </a:solidFill>
              <a:latin typeface="+mj-ea"/>
              <a:ea typeface="+mj-ea"/>
            </a:endParaRPr>
          </a:p>
          <a:p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46330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31772964_2054424318108940_3803895381213839360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05600"/>
            <a:ext cx="8203200" cy="6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55576" y="1886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latin typeface="Roboto"/>
                <a:hlinkClick r:id="rId3"/>
              </a:rPr>
              <a:t>都是人</a:t>
            </a:r>
            <a:endParaRPr lang="zh-TW" altLang="en-US" sz="320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4781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5" y="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3714750"/>
            <a:ext cx="9144001" cy="432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rgbClr val="FF0000"/>
                </a:solidFill>
                <a:latin typeface="+mj-ea"/>
                <a:ea typeface="+mj-ea"/>
              </a:rPr>
              <a:t>小廟祠祭祀無主孤魂的「有應公」、「老大公」、「萬善堂」、「百姓公」、「同歸所」。</a:t>
            </a:r>
            <a:endParaRPr lang="en-US" altLang="zh-TW" sz="3200" b="1">
              <a:solidFill>
                <a:srgbClr val="FF0000"/>
              </a:solidFill>
              <a:latin typeface="+mj-ea"/>
              <a:ea typeface="+mj-ea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rgbClr val="FF0000"/>
                </a:solidFill>
                <a:latin typeface="+mj-ea"/>
                <a:ea typeface="+mj-ea"/>
              </a:rPr>
              <a:t>俗諺「少年哪無一遍憨；路邊哪有</a:t>
            </a:r>
            <a:r>
              <a:rPr lang="en-US" altLang="zh-TW" sz="3200" b="1">
                <a:solidFill>
                  <a:srgbClr val="FF0000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rgbClr val="FF0000"/>
                </a:solidFill>
                <a:latin typeface="+mj-ea"/>
                <a:ea typeface="+mj-ea"/>
              </a:rPr>
              <a:t>有應公</a:t>
            </a:r>
            <a:r>
              <a:rPr lang="en-US" altLang="zh-TW" sz="3200" b="1">
                <a:solidFill>
                  <a:srgbClr val="FF0000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rgbClr val="FF0000"/>
                </a:solidFill>
                <a:latin typeface="+mj-ea"/>
                <a:ea typeface="+mj-ea"/>
              </a:rPr>
              <a:t>」</a:t>
            </a:r>
            <a:endParaRPr lang="en-US" altLang="zh-TW" sz="3200" b="1">
              <a:solidFill>
                <a:srgbClr val="FF0000"/>
              </a:solidFill>
              <a:latin typeface="+mj-ea"/>
              <a:ea typeface="+mj-ea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rgbClr val="FF0000"/>
                </a:solidFill>
                <a:latin typeface="+mj-ea"/>
                <a:ea typeface="+mj-ea"/>
              </a:rPr>
              <a:t>勸君切莫過台灣，台灣恰似鬼門關，千個人去無人轉，知生知死都是難。</a:t>
            </a:r>
            <a:endParaRPr lang="en-US" altLang="zh-TW" sz="3200" b="1">
              <a:solidFill>
                <a:srgbClr val="FF0000"/>
              </a:solidFill>
              <a:latin typeface="+mj-ea"/>
              <a:ea typeface="+mj-ea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</a:pPr>
            <a:endParaRPr lang="zh-TW" altLang="en-US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/>
            <a:endParaRPr lang="en-US" altLang="zh-TW" sz="3200" b="1">
              <a:latin typeface="+mj-ea"/>
              <a:ea typeface="+mj-ea"/>
            </a:endParaRPr>
          </a:p>
          <a:p>
            <a:endParaRPr lang="en-US" altLang="zh-TW" sz="3200" b="1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6300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移墾社會的情與義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未成家的青壯男子，由於家族血緣關係少，除了易於組成以地緣為基礎的聯合關係，亦需與異姓協力團結</a:t>
            </a:r>
            <a:r>
              <a:rPr lang="zh-TW" altLang="en-US" sz="3200" b="1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結拜和結盟之風，由此而起。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結拜目的在尋求合作與互助，安危相扶持，患難相與共的組織儀式。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（台語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︰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換帖）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移民的結拜風氣，造成強烈的分類意識，兄弟結成幫派</a:t>
            </a:r>
            <a:r>
              <a:rPr lang="zh-TW" altLang="en-US" sz="3200" b="1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成為清代台灣社會動亂原因之一</a:t>
            </a:r>
            <a:r>
              <a:rPr lang="zh-TW" altLang="en-US" sz="3200" b="1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 defTabSz="914400" fontAlgn="base">
              <a:lnSpc>
                <a:spcPts val="3363"/>
              </a:lnSpc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  <a:hlinkClick r:id="rId2"/>
              </a:rPr>
              <a:t>艋舺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502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" y="332656"/>
            <a:ext cx="35052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4147418"/>
            <a:ext cx="9242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atin typeface="+mj-ea"/>
                <a:ea typeface="+mj-ea"/>
              </a:rPr>
              <a:t>秘密會黨是下層社會多元性的異姓結拜組織，各異姓結拜組織，或取其特徵，或就其所執器械，或以其特殊記認，而倡立會名。</a:t>
            </a:r>
            <a:endParaRPr lang="en-US" altLang="zh-TW" sz="3200" b="1">
              <a:latin typeface="+mj-ea"/>
              <a:ea typeface="+mj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3118"/>
            <a:ext cx="52387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85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 bwMode="auto">
          <a:xfrm>
            <a:off x="4580" y="1228368"/>
            <a:ext cx="9152437" cy="562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331640" y="211287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/>
              <a:t>移民的祖籍分布</a:t>
            </a:r>
          </a:p>
        </p:txBody>
      </p:sp>
    </p:spTree>
    <p:extLst>
      <p:ext uri="{BB962C8B-B14F-4D97-AF65-F5344CB8AC3E}">
        <p14:creationId xmlns:p14="http://schemas.microsoft.com/office/powerpoint/2010/main" val="885208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4788"/>
            <a:ext cx="6502400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640264" y="30904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>
                <a:solidFill>
                  <a:prstClr val="black"/>
                </a:solidFill>
              </a:rPr>
              <a:t>臺灣漢人的祖籍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534361" y="684788"/>
            <a:ext cx="260964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>
                <a:solidFill>
                  <a:prstClr val="black"/>
                </a:solidFill>
                <a:latin typeface="微軟正黑體"/>
              </a:rPr>
              <a:t>福建省</a:t>
            </a:r>
            <a:endParaRPr lang="en-US" altLang="zh-TW" sz="3600" b="1">
              <a:solidFill>
                <a:prstClr val="black"/>
              </a:solidFill>
              <a:latin typeface="微軟正黑體"/>
            </a:endParaRPr>
          </a:p>
          <a:p>
            <a:r>
              <a:rPr lang="zh-TW" altLang="en-US" sz="3200" b="1" u="sng">
                <a:solidFill>
                  <a:prstClr val="black"/>
                </a:solidFill>
                <a:latin typeface="微軟正黑體"/>
              </a:rPr>
              <a:t>福州府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、</a:t>
            </a:r>
            <a:r>
              <a:rPr lang="zh-TW" altLang="en-US" sz="3200" b="1" u="sng">
                <a:solidFill>
                  <a:prstClr val="black"/>
                </a:solidFill>
                <a:latin typeface="微軟正黑體"/>
              </a:rPr>
              <a:t>興化府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、</a:t>
            </a:r>
            <a:r>
              <a:rPr lang="zh-TW" altLang="en-US" sz="3200" b="1" u="sng">
                <a:solidFill>
                  <a:prstClr val="black"/>
                </a:solidFill>
                <a:latin typeface="微軟正黑體"/>
              </a:rPr>
              <a:t>泉州府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、</a:t>
            </a:r>
            <a:r>
              <a:rPr lang="zh-TW" altLang="en-US" sz="3200" b="1" u="sng">
                <a:solidFill>
                  <a:prstClr val="black"/>
                </a:solidFill>
                <a:latin typeface="微軟正黑體"/>
              </a:rPr>
              <a:t>漳州府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、</a:t>
            </a:r>
            <a:r>
              <a:rPr lang="zh-TW" altLang="en-US" sz="3200" b="1" u="sng">
                <a:solidFill>
                  <a:prstClr val="black"/>
                </a:solidFill>
                <a:latin typeface="微軟正黑體"/>
              </a:rPr>
              <a:t>汀州府</a:t>
            </a:r>
            <a:endParaRPr lang="en-US" altLang="zh-TW" sz="3200" b="1" u="sng">
              <a:solidFill>
                <a:prstClr val="black"/>
              </a:solidFill>
              <a:latin typeface="微軟正黑體"/>
            </a:endParaRPr>
          </a:p>
          <a:p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r>
              <a:rPr lang="zh-TW" altLang="en-US" sz="3600" b="1">
                <a:solidFill>
                  <a:prstClr val="black"/>
                </a:solidFill>
                <a:latin typeface="微軟正黑體"/>
              </a:rPr>
              <a:t>廣東省</a:t>
            </a:r>
            <a:endParaRPr lang="en-US" altLang="zh-TW" sz="3600" b="1">
              <a:solidFill>
                <a:prstClr val="black"/>
              </a:solidFill>
              <a:latin typeface="微軟正黑體"/>
            </a:endParaRPr>
          </a:p>
          <a:p>
            <a:r>
              <a:rPr lang="zh-TW" altLang="en-US" sz="3200" b="1" u="sng">
                <a:solidFill>
                  <a:prstClr val="black"/>
                </a:solidFill>
                <a:latin typeface="微軟正黑體"/>
              </a:rPr>
              <a:t>惠州府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、</a:t>
            </a:r>
            <a:r>
              <a:rPr lang="zh-TW" altLang="en-US" sz="3200" b="1" u="sng">
                <a:solidFill>
                  <a:prstClr val="black"/>
                </a:solidFill>
                <a:latin typeface="微軟正黑體"/>
              </a:rPr>
              <a:t>嘉應州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、</a:t>
            </a:r>
            <a:r>
              <a:rPr lang="zh-TW" altLang="en-US" sz="3200" b="1" u="sng">
                <a:solidFill>
                  <a:prstClr val="black"/>
                </a:solidFill>
                <a:latin typeface="微軟正黑體"/>
              </a:rPr>
              <a:t>潮州府</a:t>
            </a:r>
          </a:p>
        </p:txBody>
      </p:sp>
    </p:spTree>
    <p:extLst>
      <p:ext uri="{BB962C8B-B14F-4D97-AF65-F5344CB8AC3E}">
        <p14:creationId xmlns:p14="http://schemas.microsoft.com/office/powerpoint/2010/main" val="2036011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73525"/>
            <a:ext cx="7125113" cy="924475"/>
          </a:xfrm>
        </p:spPr>
        <p:txBody>
          <a:bodyPr anchor="ctr">
            <a:noAutofit/>
          </a:bodyPr>
          <a:lstStyle/>
          <a:p>
            <a:pPr algn="ctr"/>
            <a:r>
              <a:rPr lang="zh-TW" altLang="en-US" sz="4400" b="1">
                <a:solidFill>
                  <a:srgbClr val="FF0000"/>
                </a:solidFill>
                <a:latin typeface="+mn-ea"/>
                <a:ea typeface="+mn-ea"/>
              </a:rPr>
              <a:t>移民人口的籍貫比例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8000"/>
            <a:ext cx="7444281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238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祖籍的分布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臺灣漢人移民，受到地理條件及政策的影響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，以及原鄉生活方式的差異，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或分類械鬥導致同籍聚居的現象</a:t>
            </a:r>
            <a:r>
              <a:rPr lang="zh-TW" altLang="en-US" sz="3200" b="1">
                <a:solidFill>
                  <a:schemeClr val="tx1"/>
                </a:solidFill>
                <a:latin typeface="新細明體"/>
                <a:ea typeface="新細明體"/>
              </a:rPr>
              <a:t>。</a:t>
            </a:r>
            <a:endParaRPr lang="en-US" altLang="zh-TW" sz="3200" b="1">
              <a:solidFill>
                <a:schemeClr val="tx1"/>
              </a:solidFill>
              <a:latin typeface="新細明體"/>
              <a:ea typeface="新細明體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漢人移民以福建人為多，廣東人次之。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福建泉州人佔</a:t>
            </a:r>
            <a:r>
              <a:rPr lang="en-US" altLang="zh-TW" sz="3200" b="1">
                <a:solidFill>
                  <a:prstClr val="black"/>
                </a:solidFill>
                <a:latin typeface="微軟正黑體"/>
              </a:rPr>
              <a:t>45%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，漳州人佔</a:t>
            </a:r>
            <a:r>
              <a:rPr lang="en-US" altLang="zh-TW" sz="3200" b="1">
                <a:solidFill>
                  <a:prstClr val="black"/>
                </a:solidFill>
                <a:latin typeface="微軟正黑體"/>
              </a:rPr>
              <a:t>35%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 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泉州府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地理上接近臺灣，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移民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來臺時間早於漳州府，多分布於沿海平原及台北盆地。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漳州移民分布於西部平原的內緣地帶，臺中盆地、蘭陽平原、北部丘陵等地區。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264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漢人移民的族群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閩南、客家的移民，語言、風俗，以及原鄉傳統生活方式的差異，影響閩南及客家族群在臺灣的發展分布。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泉州移民來臺控制主要海口，從事貿易及商販事業。</a:t>
            </a: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漳州人在原鄉以農業為主，移民臺灣後，多數居住西部平原內緣的農耕之地。</a:t>
            </a: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205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prstClr val="black"/>
                </a:solidFill>
              </a:rPr>
              <a:t>客家移民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廣東客家移民渡臺較遲，佔</a:t>
            </a:r>
            <a:r>
              <a:rPr lang="en-US" altLang="zh-TW" sz="3200" b="1">
                <a:solidFill>
                  <a:schemeClr val="tx1"/>
                </a:solidFill>
                <a:latin typeface="+mn-ea"/>
              </a:rPr>
              <a:t>15.6%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。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客家人，絕大部分來自粵東的潮州、惠州及嘉應州等州府，與閩西的汀州府。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客家移民，在原鄉為山居的農業族群，來臺開墾發展多在丘陵地區地緣</a:t>
            </a:r>
            <a:r>
              <a:rPr lang="zh-TW" altLang="en-US" sz="3200" b="1">
                <a:solidFill>
                  <a:schemeClr val="tx1"/>
                </a:solidFill>
                <a:latin typeface="細明體"/>
                <a:ea typeface="細明體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屏東平原、北部丘陵及近山地區的貧瘠土地，多數以農業及傭工為生。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30937" cy="676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1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745416"/>
            <a:ext cx="9126000" cy="60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8000" y="4462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/>
              <a:t>泉州街景</a:t>
            </a:r>
          </a:p>
        </p:txBody>
      </p:sp>
    </p:spTree>
    <p:extLst>
      <p:ext uri="{BB962C8B-B14F-4D97-AF65-F5344CB8AC3E}">
        <p14:creationId xmlns:p14="http://schemas.microsoft.com/office/powerpoint/2010/main" val="337679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5715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933700"/>
            <a:ext cx="57150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1520" y="450912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>
                <a:solidFill>
                  <a:prstClr val="black"/>
                </a:solidFill>
                <a:hlinkClick r:id="rId4"/>
              </a:rPr>
              <a:t>報復性出遊</a:t>
            </a:r>
            <a:endParaRPr lang="zh-TW" altLang="en-US" sz="3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07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" y="715152"/>
            <a:ext cx="918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5144" y="1376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/>
              <a:t>漳州山區景觀</a:t>
            </a:r>
          </a:p>
        </p:txBody>
      </p:sp>
    </p:spTree>
    <p:extLst>
      <p:ext uri="{BB962C8B-B14F-4D97-AF65-F5344CB8AC3E}">
        <p14:creationId xmlns:p14="http://schemas.microsoft.com/office/powerpoint/2010/main" val="207871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25687"/>
            <a:ext cx="47529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4" y="2781300"/>
            <a:ext cx="6096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3528" y="76470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/>
              <a:t>漳州華安土樓</a:t>
            </a:r>
          </a:p>
        </p:txBody>
      </p:sp>
    </p:spTree>
    <p:extLst>
      <p:ext uri="{BB962C8B-B14F-4D97-AF65-F5344CB8AC3E}">
        <p14:creationId xmlns:p14="http://schemas.microsoft.com/office/powerpoint/2010/main" val="919460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7" y="836712"/>
            <a:ext cx="6706694" cy="646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326545" y="24148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>
                <a:solidFill>
                  <a:prstClr val="black"/>
                </a:solidFill>
              </a:rPr>
              <a:t>清代台灣客家移民主要祖籍來源表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588224" y="836712"/>
            <a:ext cx="25557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solidFill>
                  <a:srgbClr val="FF0000"/>
                </a:solidFill>
                <a:latin typeface="+mj-ea"/>
                <a:ea typeface="+mj-ea"/>
              </a:rPr>
              <a:t>臺灣的客家人，漳州客屬和福佬人的互動最深。</a:t>
            </a:r>
            <a:endParaRPr lang="en-US" altLang="zh-TW" sz="3200" b="1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3200" b="1">
                <a:solidFill>
                  <a:srgbClr val="FF0000"/>
                </a:solidFill>
                <a:latin typeface="+mj-ea"/>
                <a:ea typeface="+mj-ea"/>
              </a:rPr>
              <a:t>除了少數會說詔安客語外，來自漳州平和、南靖等縣的客屬語言業已消失。</a:t>
            </a:r>
          </a:p>
        </p:txBody>
      </p:sp>
    </p:spTree>
    <p:extLst>
      <p:ext uri="{BB962C8B-B14F-4D97-AF65-F5344CB8AC3E}">
        <p14:creationId xmlns:p14="http://schemas.microsoft.com/office/powerpoint/2010/main" val="73179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27"/>
            <a:ext cx="9131885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85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52466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atin typeface="Arial"/>
              </a:rPr>
              <a:t>臺灣客家語主要</a:t>
            </a:r>
            <a:r>
              <a:rPr lang="zh-TW" altLang="en-US" sz="3200" b="1" u="sng">
                <a:latin typeface="Arial"/>
              </a:rPr>
              <a:t>四縣</a:t>
            </a:r>
            <a:r>
              <a:rPr lang="zh-TW" altLang="en-US" sz="3200" b="1">
                <a:latin typeface="Arial"/>
              </a:rPr>
              <a:t>及</a:t>
            </a:r>
            <a:r>
              <a:rPr lang="zh-TW" altLang="en-US" sz="3200" b="1" u="sng">
                <a:latin typeface="Arial"/>
              </a:rPr>
              <a:t>海陸</a:t>
            </a:r>
            <a:r>
              <a:rPr lang="zh-TW" altLang="en-US" sz="3200" b="1">
                <a:latin typeface="Arial"/>
              </a:rPr>
              <a:t>兩種腔。</a:t>
            </a:r>
            <a:endParaRPr lang="en-US" altLang="zh-TW" sz="3200" b="1">
              <a:latin typeface="Arial"/>
            </a:endParaRPr>
          </a:p>
          <a:p>
            <a:r>
              <a:rPr lang="zh-TW" altLang="en-US" sz="3200" b="1">
                <a:latin typeface="Arial"/>
              </a:rPr>
              <a:t>以四縣腔較為強勢，在公共場合（如車站）皆採此腔發音。</a:t>
            </a:r>
            <a:r>
              <a:rPr lang="zh-TW" altLang="en-US" sz="3200" b="1">
                <a:hlinkClick r:id="rId2"/>
              </a:rPr>
              <a:t>搶救客家話</a:t>
            </a:r>
            <a:endParaRPr lang="zh-TW" altLang="en-US" sz="3200" b="1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6640"/>
            <a:ext cx="696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2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泉州腔與漳州腔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77500" lnSpcReduction="20000"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早期來臺的閩南先民腔調大致上分為兩種：漳州系與泉州系。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寫信，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ㄒㄧㄚㄆㄟ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是漳州腔，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ㄒㄧㄚㄆㄨㄟ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是泉州腔；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賣東西，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ㄇㄟ東西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漳州腔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,『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ㄇㄨㄟ東西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泉州腔；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雞肉，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ㄍㄟ　ㄇㄚˋ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漳州腔，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ㄍㄨㄟ　ㄇㄚˋ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泉州腔；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皮膚，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ㄆㄨㄟˊ膚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漳州腔，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ㄆㄟˊ膚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泉州腔；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洗衣服，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ㄕㄟ　ㄕㄚ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漳州腔，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ㄕㄨㄟ　ㄕㄚ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泉州腔。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過夜，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ㄍㄨㄟˋ　ㄇㄧˊ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漳州腔，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ㄍㄟˋ　ㄇㄧˊ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泉州腔；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繳稅，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ㄋㄚˋ　ㄕㄨㄟˋ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漳州腔，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ㄋㄚˋ　ㄕㄟˋ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4100" b="1">
                <a:hlinkClick r:id="rId2"/>
              </a:rPr>
              <a:t>漳州腔</a:t>
            </a:r>
            <a:r>
              <a:rPr lang="en-US" altLang="zh-TW" sz="4100" b="1">
                <a:hlinkClick r:id="rId2"/>
              </a:rPr>
              <a:t>?</a:t>
            </a:r>
            <a:r>
              <a:rPr lang="zh-TW" altLang="en-US" sz="4100" b="1">
                <a:hlinkClick r:id="rId2"/>
              </a:rPr>
              <a:t>海口腔</a:t>
            </a:r>
            <a:r>
              <a:rPr lang="en-US" altLang="zh-TW" sz="4100" b="1">
                <a:hlinkClick r:id="rId2"/>
              </a:rPr>
              <a:t>?</a:t>
            </a:r>
            <a:r>
              <a:rPr lang="zh-TW" altLang="en-US" sz="4100" b="1">
                <a:hlinkClick r:id="rId2"/>
              </a:rPr>
              <a:t>台語測試你是哪裡人 </a:t>
            </a:r>
            <a:r>
              <a:rPr lang="zh-TW" altLang="en-US" sz="4100" b="1"/>
              <a:t> </a:t>
            </a:r>
            <a:endParaRPr lang="en-US" altLang="zh-TW" sz="4100" b="1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4100" b="1">
                <a:hlinkClick r:id="rId3"/>
              </a:rPr>
              <a:t>臺語口音微測驗</a:t>
            </a:r>
            <a:endParaRPr lang="en-US" altLang="zh-TW" sz="4100" b="1"/>
          </a:p>
        </p:txBody>
      </p:sp>
    </p:spTree>
    <p:extLst>
      <p:ext uri="{BB962C8B-B14F-4D97-AF65-F5344CB8AC3E}">
        <p14:creationId xmlns:p14="http://schemas.microsoft.com/office/powerpoint/2010/main" val="4000812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鹿港腔與宜蘭腔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 lnSpcReduction="10000"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鹿港和宜蘭純正的泉州腔和漳州腔。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宜蘭人說吃粥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吃ㄇㄨㄝ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、滷蛋為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滷ㄋㄨㄝ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。吃飯配滷蛋，念成「呷ㄅㄨㄧ配滷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ㄋㄨㄝ</a:t>
            </a:r>
            <a:r>
              <a:rPr lang="zh-TW" altLang="en-US" sz="3200" b="1">
                <a:solidFill>
                  <a:srgbClr val="C00000"/>
                </a:solidFill>
                <a:latin typeface="微軟正黑體" panose="020B0604030504040204" pitchFamily="34" charset="-120"/>
                <a:hlinkClick r:id="rId2"/>
              </a:rPr>
              <a:t>宜蘭腔</a:t>
            </a:r>
            <a:r>
              <a:rPr lang="zh-TW" altLang="en-US" sz="3200" b="1">
                <a:solidFill>
                  <a:srgbClr val="C00000"/>
                </a:solidFill>
                <a:latin typeface="微軟正黑體" panose="020B0604030504040204" pitchFamily="34" charset="-120"/>
              </a:rPr>
              <a:t> 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鹿港的泉州腔，如抓魚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抓ㄏㄜˊ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、老鼠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老ㄔㄨˋ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rgbClr val="C00000"/>
                </a:solidFill>
                <a:latin typeface="+mj-ea"/>
                <a:ea typeface="+mj-ea"/>
              </a:rPr>
              <a:t>請念一遍「我去街仔買雞仔來煮瓜仔雞」</a:t>
            </a:r>
            <a:endParaRPr lang="en-US" altLang="zh-TW" sz="3200" b="1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>
                <a:solidFill>
                  <a:srgbClr val="000000"/>
                </a:solidFill>
                <a:latin typeface="微軟儷黑體"/>
              </a:rPr>
              <a:t>台中腔會出現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『</a:t>
            </a:r>
            <a:r>
              <a:rPr lang="zh-CN" altLang="en-US" sz="3200">
                <a:solidFill>
                  <a:srgbClr val="000000"/>
                </a:solidFill>
                <a:latin typeface="微軟儷黑體"/>
              </a:rPr>
              <a:t>ㄏㄧㄡˇ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 』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 、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 『</a:t>
            </a:r>
            <a:r>
              <a:rPr lang="zh-TW" altLang="en-US" sz="3200">
                <a:solidFill>
                  <a:srgbClr val="000000"/>
                </a:solidFill>
                <a:latin typeface="微軟儷黑體"/>
              </a:rPr>
              <a:t>吼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』 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、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『</a:t>
            </a:r>
            <a:r>
              <a:rPr lang="zh-CN" altLang="en-US" sz="3200">
                <a:solidFill>
                  <a:srgbClr val="000000"/>
                </a:solidFill>
                <a:latin typeface="微軟儷黑體"/>
              </a:rPr>
              <a:t>ㄋㄟˇ</a:t>
            </a:r>
            <a:r>
              <a:rPr lang="en-US" altLang="zh-TW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 』</a:t>
            </a:r>
            <a:r>
              <a:rPr lang="zh-TW" altLang="en-US" sz="3200">
                <a:solidFill>
                  <a:srgbClr val="000000"/>
                </a:solidFill>
                <a:latin typeface="微軟儷黑體"/>
              </a:rPr>
              <a:t>等，尾音莫名的上揚，口頭禪「真的假的」。</a:t>
            </a:r>
            <a:endParaRPr lang="en-US" altLang="zh-TW" sz="3200" b="1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rgbClr val="C00000"/>
                </a:solidFill>
                <a:latin typeface="+mj-ea"/>
                <a:ea typeface="+mj-ea"/>
              </a:rPr>
              <a:t>阿拉伯數字的念法</a:t>
            </a:r>
            <a:r>
              <a:rPr lang="zh-TW" altLang="en-US" sz="3200" b="1">
                <a:solidFill>
                  <a:srgbClr val="C00000"/>
                </a:solidFill>
                <a:latin typeface="新細明體"/>
                <a:ea typeface="新細明體"/>
              </a:rPr>
              <a:t>。</a:t>
            </a:r>
            <a:r>
              <a:rPr lang="zh-TW" altLang="en-US" sz="3200" b="1">
                <a:hlinkClick r:id="rId3"/>
              </a:rPr>
              <a:t>一秒分辨台灣南北腔</a:t>
            </a:r>
            <a:endParaRPr lang="en-US" altLang="zh-TW" sz="3200" b="1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7263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872" y="41880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3200" b="1" kern="100">
                <a:latin typeface="+mj-ea"/>
                <a:ea typeface="+mj-ea"/>
                <a:cs typeface="Times New Roman"/>
              </a:rPr>
              <a:t>念念看</a:t>
            </a:r>
            <a:endParaRPr lang="en-US" altLang="zh-TW" sz="3200" b="1" kern="100">
              <a:latin typeface="+mj-ea"/>
              <a:ea typeface="+mj-ea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Times New Roman"/>
              </a:rPr>
              <a:t>1.</a:t>
            </a:r>
            <a:r>
              <a:rPr lang="zh-TW" altLang="zh-TW" sz="3200" b="1" kern="100">
                <a:latin typeface="Calibri"/>
                <a:cs typeface="Times New Roman"/>
              </a:rPr>
              <a:t>「黃色」「黃昏」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Times New Roman"/>
              </a:rPr>
              <a:t>2.</a:t>
            </a:r>
            <a:r>
              <a:rPr lang="zh-TW" altLang="zh-TW" sz="3200" b="1" kern="100">
                <a:latin typeface="Calibri"/>
                <a:cs typeface="Times New Roman"/>
              </a:rPr>
              <a:t>「香港」「燒香」「香味」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Times New Roman"/>
              </a:rPr>
              <a:t>3.</a:t>
            </a:r>
            <a:r>
              <a:rPr lang="zh-TW" altLang="zh-TW" sz="3200" b="1" kern="100">
                <a:latin typeface="Calibri"/>
                <a:cs typeface="Times New Roman"/>
              </a:rPr>
              <a:t>「一生只愛你一人」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Times New Roman"/>
              </a:rPr>
              <a:t>4.</a:t>
            </a:r>
            <a:r>
              <a:rPr lang="zh-TW" altLang="zh-TW" sz="3200" b="1" kern="100">
                <a:latin typeface="Calibri"/>
                <a:cs typeface="Times New Roman"/>
              </a:rPr>
              <a:t>「</a:t>
            </a:r>
            <a:r>
              <a:rPr lang="zh-TW" altLang="zh-TW" sz="3200" b="1" kern="100">
                <a:latin typeface="Calibri"/>
                <a:cs typeface="Meiryo"/>
              </a:rPr>
              <a:t>二十年趁（賺）兩千萬</a:t>
            </a:r>
            <a:r>
              <a:rPr lang="zh-TW" altLang="zh-TW" sz="3200" b="1" kern="100">
                <a:latin typeface="Calibri"/>
                <a:cs typeface="Times New Roman"/>
              </a:rPr>
              <a:t>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Times New Roman"/>
              </a:rPr>
              <a:t>5.</a:t>
            </a:r>
            <a:r>
              <a:rPr lang="zh-TW" altLang="zh-TW" sz="3200" b="1" kern="100">
                <a:latin typeface="Calibri"/>
                <a:cs typeface="Times New Roman"/>
              </a:rPr>
              <a:t>「三太子跳三分鐘」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Times New Roman"/>
              </a:rPr>
              <a:t>6.</a:t>
            </a:r>
            <a:r>
              <a:rPr lang="zh-TW" altLang="zh-TW" sz="3200" b="1" kern="100">
                <a:latin typeface="Calibri"/>
                <a:cs typeface="Times New Roman"/>
              </a:rPr>
              <a:t>「四神湯煮四碗」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Times New Roman"/>
              </a:rPr>
              <a:t>7.</a:t>
            </a:r>
            <a:r>
              <a:rPr lang="zh-TW" altLang="zh-TW" sz="3200" b="1" kern="100">
                <a:latin typeface="Calibri"/>
                <a:cs typeface="Times New Roman"/>
              </a:rPr>
              <a:t>「五專唸五年」</a:t>
            </a:r>
            <a:r>
              <a:rPr lang="en-US" altLang="zh-TW" sz="3200" b="1" kern="100">
                <a:latin typeface="Calibri"/>
                <a:cs typeface="Times New Roman"/>
              </a:rPr>
              <a:t>             </a:t>
            </a:r>
            <a:r>
              <a:rPr lang="zh-TW" altLang="en-US" sz="3200" b="1">
                <a:hlinkClick r:id="rId2"/>
              </a:rPr>
              <a:t>台語數字怎麼唸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Times New Roman"/>
              </a:rPr>
              <a:t>8.</a:t>
            </a:r>
            <a:r>
              <a:rPr lang="zh-TW" altLang="zh-TW" sz="3200" b="1" kern="100">
                <a:latin typeface="Calibri"/>
                <a:cs typeface="Meiryo"/>
              </a:rPr>
              <a:t>「六合彩簽六千」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Meiryo"/>
              </a:rPr>
              <a:t>9.</a:t>
            </a:r>
            <a:r>
              <a:rPr lang="zh-TW" altLang="zh-TW" sz="3200" b="1" kern="100">
                <a:latin typeface="Calibri"/>
                <a:cs typeface="Meiryo"/>
              </a:rPr>
              <a:t>「七里香栽七欉」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Meiryo"/>
              </a:rPr>
              <a:t>10.</a:t>
            </a:r>
            <a:r>
              <a:rPr lang="zh-TW" altLang="zh-TW" sz="3200" b="1" kern="100">
                <a:latin typeface="Calibri"/>
                <a:cs typeface="Meiryo"/>
              </a:rPr>
              <a:t>「八仙樂園八點半爆炸」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Meiryo"/>
              </a:rPr>
              <a:t>11.</a:t>
            </a:r>
            <a:r>
              <a:rPr lang="zh-TW" altLang="zh-TW" sz="3200" b="1" kern="100">
                <a:latin typeface="Calibri"/>
                <a:cs typeface="Meiryo"/>
              </a:rPr>
              <a:t>「九如</a:t>
            </a:r>
            <a:r>
              <a:rPr lang="zh-TW" altLang="zh-TW" sz="3200" b="1" kern="100">
                <a:latin typeface="Calibri"/>
                <a:cs typeface="細明體"/>
              </a:rPr>
              <a:t>鄉</a:t>
            </a:r>
            <a:r>
              <a:rPr lang="zh-TW" altLang="zh-TW" sz="3200" b="1" kern="100">
                <a:latin typeface="Calibri"/>
                <a:cs typeface="Meiryo"/>
              </a:rPr>
              <a:t>種九層塔」</a:t>
            </a:r>
            <a:endParaRPr lang="zh-TW" altLang="zh-TW" sz="3200" kern="100">
              <a:latin typeface="Calibri"/>
              <a:ea typeface="新細明體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sz="3200" b="1" kern="100">
                <a:latin typeface="微軟正黑體"/>
                <a:ea typeface="新細明體"/>
                <a:cs typeface="Meiryo"/>
              </a:rPr>
              <a:t>12.</a:t>
            </a:r>
            <a:r>
              <a:rPr lang="zh-TW" altLang="zh-TW" sz="3200" b="1" kern="100">
                <a:latin typeface="Calibri"/>
                <a:cs typeface="Meiryo"/>
              </a:rPr>
              <a:t>「十字路口有十隻狗」</a:t>
            </a:r>
            <a:r>
              <a:rPr lang="zh-TW" altLang="en-US" sz="3200" b="1" kern="100">
                <a:latin typeface="Calibri"/>
                <a:cs typeface="Meiryo"/>
                <a:hlinkClick r:id="rId3"/>
              </a:rPr>
              <a:t>南北腔調大不同</a:t>
            </a:r>
            <a:endParaRPr lang="zh-TW" altLang="zh-TW" sz="3200" kern="100">
              <a:effectLst/>
              <a:latin typeface="Calibri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33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" y="-18000"/>
            <a:ext cx="4294158" cy="68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user\Desktop\119783030_353657719326580_1881772677493890696_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42" y="26977"/>
            <a:ext cx="4294158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491880" y="7382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>
                <a:hlinkClick r:id="rId4"/>
              </a:rPr>
              <a:t>台語大考堂</a:t>
            </a:r>
            <a:endParaRPr lang="zh-TW" altLang="en-US" sz="3200" b="1"/>
          </a:p>
        </p:txBody>
      </p:sp>
    </p:spTree>
    <p:extLst>
      <p:ext uri="{BB962C8B-B14F-4D97-AF65-F5344CB8AC3E}">
        <p14:creationId xmlns:p14="http://schemas.microsoft.com/office/powerpoint/2010/main" val="1057255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1600" y="332656"/>
            <a:ext cx="7117180" cy="1470025"/>
          </a:xfrm>
        </p:spPr>
        <p:txBody>
          <a:bodyPr anchor="ctr"/>
          <a:lstStyle/>
          <a:p>
            <a:pPr algn="ctr"/>
            <a:br>
              <a:rPr lang="en-US" altLang="zh-TW" sz="4800" b="1">
                <a:solidFill>
                  <a:schemeClr val="tx1"/>
                </a:solidFill>
              </a:rPr>
            </a:br>
            <a:br>
              <a:rPr lang="en-US" altLang="zh-TW" sz="4800" b="1">
                <a:solidFill>
                  <a:schemeClr val="tx1"/>
                </a:solidFill>
              </a:rPr>
            </a:br>
            <a:r>
              <a:rPr lang="zh-TW" altLang="en-US" sz="4800" b="1">
                <a:solidFill>
                  <a:prstClr val="black"/>
                </a:solidFill>
              </a:rPr>
              <a:t>民變與分類械鬥</a:t>
            </a:r>
            <a:br>
              <a:rPr lang="zh-TW" altLang="en-US" sz="4800" b="1">
                <a:solidFill>
                  <a:prstClr val="black"/>
                </a:solidFill>
              </a:rPr>
            </a:br>
            <a:br>
              <a:rPr lang="zh-TW" altLang="en-US" sz="4800" b="1">
                <a:solidFill>
                  <a:schemeClr val="tx1"/>
                </a:solidFill>
              </a:rPr>
            </a:br>
            <a:endParaRPr lang="zh-TW" altLang="en-US" sz="4800" b="1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9592" y="1628800"/>
            <a:ext cx="9114408" cy="5217864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民間抗爭事件，以清朝的官方觀點，常被稱為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「民變」，又稱為「抗官事件」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marL="342900" lvl="0" indent="-342900">
              <a:spcBef>
                <a:spcPts val="24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「抗官」指人民以武裝力量反抗政府的衝突事件。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42900" lvl="0" indent="-342900">
              <a:spcBef>
                <a:spcPts val="24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「分類械鬥」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 ，台灣的移民由於祖籍來源不同，語言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、文化的差異，加上生存空間競爭，經濟利害的衝突，因此各族群間發生集體的爭鬥</a:t>
            </a:r>
            <a:r>
              <a:rPr lang="zh-TW" altLang="en-US" sz="3200" b="1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en-US" altLang="zh-TW" sz="3200" b="1">
              <a:solidFill>
                <a:prstClr val="black"/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7745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留臺論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/>
                <a:ea typeface="微軟正黑體"/>
              </a:rPr>
              <a:t>施琅「恭陳臺灣棄留利害疏」，提出說明臺灣的重要性。</a:t>
            </a:r>
            <a:endParaRPr lang="en-US" altLang="zh-TW" sz="3200" b="1">
              <a:solidFill>
                <a:schemeClr val="tx1"/>
              </a:solidFill>
              <a:latin typeface="微軟正黑體"/>
              <a:ea typeface="微軟正黑體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rgbClr val="C00000"/>
                </a:solidFill>
                <a:latin typeface="+mn-ea"/>
              </a:rPr>
              <a:t>中國東南形勢，在海不在陸，陸之為患有形，海之奸莫測，臺灣雖一島，實腹地數省之屏蔽，棄之則</a:t>
            </a:r>
            <a:r>
              <a:rPr lang="zh-TW" altLang="en-US" sz="3200" b="1" u="sng">
                <a:solidFill>
                  <a:srgbClr val="C00000"/>
                </a:solidFill>
                <a:latin typeface="+mn-ea"/>
              </a:rPr>
              <a:t>不歸番</a:t>
            </a:r>
            <a:r>
              <a:rPr lang="zh-TW" altLang="en-US" sz="3200" b="1">
                <a:solidFill>
                  <a:srgbClr val="C00000"/>
                </a:solidFill>
                <a:latin typeface="+mn-ea"/>
              </a:rPr>
              <a:t>、</a:t>
            </a:r>
            <a:r>
              <a:rPr lang="zh-TW" altLang="en-US" sz="3200" b="1" u="sng">
                <a:solidFill>
                  <a:srgbClr val="C00000"/>
                </a:solidFill>
                <a:latin typeface="+mn-ea"/>
              </a:rPr>
              <a:t>不歸賊</a:t>
            </a:r>
            <a:r>
              <a:rPr lang="zh-TW" altLang="en-US" sz="3200" b="1">
                <a:solidFill>
                  <a:srgbClr val="C00000"/>
                </a:solidFill>
                <a:latin typeface="+mn-ea"/>
              </a:rPr>
              <a:t>，而必歸荷蘭，彼恃其戈船火器，又據形勢膏沃為巢穴，是藉寇兵而資盜糧。</a:t>
            </a:r>
            <a:endParaRPr lang="en-US" altLang="zh-TW" sz="3200" b="1">
              <a:solidFill>
                <a:srgbClr val="C00000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施琅主要從臺灣國防戰略、治安、便民，以及經濟等方面論述留台。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康熙採納施琅意見，</a:t>
            </a:r>
            <a:r>
              <a:rPr lang="en-US" altLang="zh-TW" sz="3200" b="1">
                <a:solidFill>
                  <a:schemeClr val="tx1"/>
                </a:solidFill>
                <a:latin typeface="+mn-ea"/>
              </a:rPr>
              <a:t>1684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年將臺灣納入版圖。</a:t>
            </a:r>
          </a:p>
        </p:txBody>
      </p:sp>
    </p:spTree>
    <p:extLst>
      <p:ext uri="{BB962C8B-B14F-4D97-AF65-F5344CB8AC3E}">
        <p14:creationId xmlns:p14="http://schemas.microsoft.com/office/powerpoint/2010/main" val="2668933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41255"/>
            <a:ext cx="7315200" cy="570547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187624" y="35648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臺灣重大民變時間和範圍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444208" y="24208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</a:rPr>
              <a:t>同治年間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90210" y="36093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</a:rPr>
              <a:t>乾隆年間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220072" y="4149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</a:rPr>
              <a:t>雍正年間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508104" y="4758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</a:rPr>
              <a:t>康熙年間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876256" y="1642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</a:rPr>
              <a:t>日治時期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36296" y="3121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</a:rPr>
              <a:t>道光年間</a:t>
            </a:r>
          </a:p>
        </p:txBody>
      </p:sp>
    </p:spTree>
    <p:extLst>
      <p:ext uri="{BB962C8B-B14F-4D97-AF65-F5344CB8AC3E}">
        <p14:creationId xmlns:p14="http://schemas.microsoft.com/office/powerpoint/2010/main" val="2020832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rgbClr val="FF0000"/>
              </a:buClr>
            </a:pPr>
            <a:r>
              <a:rPr lang="zh-TW" altLang="en-US" sz="4400" b="1">
                <a:solidFill>
                  <a:schemeClr val="tx1"/>
                </a:solidFill>
              </a:rPr>
              <a:t>民變迭起之因</a:t>
            </a:r>
            <a:r>
              <a:rPr lang="zh-TW" altLang="en-US" sz="4400" b="1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r>
              <a:rPr lang="zh-TW" altLang="en-US" sz="4400" b="1">
                <a:solidFill>
                  <a:schemeClr val="tx1"/>
                </a:solidFill>
              </a:rPr>
              <a:t>人口增多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渡臺政策限制與規範漢人，並無法有效管控移民臺灣的實際效果。 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移民人口至康熙末年，人口數已達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30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萬人。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prstClr val="black"/>
                </a:solidFill>
                <a:latin typeface="+mj-ea"/>
                <a:ea typeface="+mj-ea"/>
              </a:rPr>
              <a:t>1790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年代（乾隆</a:t>
            </a:r>
            <a:r>
              <a:rPr lang="en-US" altLang="zh-TW" sz="3200" b="1">
                <a:solidFill>
                  <a:prstClr val="black"/>
                </a:solidFill>
                <a:latin typeface="+mj-ea"/>
                <a:ea typeface="+mj-ea"/>
              </a:rPr>
              <a:t>55-59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），臺灣人口突破</a:t>
            </a:r>
            <a:r>
              <a:rPr lang="en-US" altLang="zh-TW" sz="3200" b="1">
                <a:solidFill>
                  <a:prstClr val="black"/>
                </a:solidFill>
                <a:latin typeface="+mj-ea"/>
                <a:ea typeface="+mj-ea"/>
              </a:rPr>
              <a:t>100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萬人。</a:t>
            </a:r>
            <a:endParaRPr lang="en-US" altLang="zh-TW" sz="3200" b="1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prstClr val="black"/>
                </a:solidFill>
                <a:latin typeface="微軟正黑體"/>
              </a:rPr>
              <a:t>1811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年（嘉慶</a:t>
            </a:r>
            <a:r>
              <a:rPr lang="en-US" altLang="zh-TW" sz="3200" b="1">
                <a:solidFill>
                  <a:prstClr val="black"/>
                </a:solidFill>
                <a:latin typeface="微軟正黑體"/>
              </a:rPr>
              <a:t>16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），全臺人口數將近</a:t>
            </a:r>
            <a:r>
              <a:rPr lang="en-US" altLang="zh-TW" sz="3200" b="1">
                <a:solidFill>
                  <a:prstClr val="black"/>
                </a:solidFill>
                <a:latin typeface="微軟正黑體"/>
              </a:rPr>
              <a:t>195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萬。</a:t>
            </a: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lvl="0"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清代後期（光緒</a:t>
            </a:r>
            <a:r>
              <a:rPr lang="en-US" altLang="zh-TW" sz="3200" b="1">
                <a:solidFill>
                  <a:prstClr val="black"/>
                </a:solidFill>
                <a:latin typeface="微軟正黑體"/>
              </a:rPr>
              <a:t>19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）時，人口數為</a:t>
            </a:r>
            <a:r>
              <a:rPr lang="en-US" altLang="zh-TW" sz="3200" b="1">
                <a:solidFill>
                  <a:prstClr val="black"/>
                </a:solidFill>
                <a:latin typeface="微軟正黑體"/>
              </a:rPr>
              <a:t>254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萬</a:t>
            </a:r>
            <a:r>
              <a:rPr lang="en-US" altLang="zh-TW" sz="3200" b="1">
                <a:solidFill>
                  <a:prstClr val="black"/>
                </a:solidFill>
                <a:latin typeface="微軟正黑體"/>
              </a:rPr>
              <a:t>5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千多。</a:t>
            </a: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lvl="0"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marL="0" lvl="0" indent="0">
              <a:buClr>
                <a:srgbClr val="FF0000"/>
              </a:buClr>
              <a:buNone/>
            </a:pP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0" indent="0">
              <a:buClr>
                <a:srgbClr val="FF0000"/>
              </a:buClr>
              <a:buNone/>
            </a:pPr>
            <a:endParaRPr lang="en-US" altLang="zh-TW" sz="3200"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2823038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民變的政治因素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150031"/>
          </a:xfrm>
        </p:spPr>
        <p:txBody>
          <a:bodyPr anchor="t">
            <a:normAutofit/>
          </a:bodyPr>
          <a:lstStyle/>
          <a:p>
            <a:pPr lvl="0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清朝消極治臺政策，行政區劃與官員配置均不足，官方控制力薄弱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，一旦有事，無力平亂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。 </a:t>
            </a:r>
          </a:p>
          <a:p>
            <a:pPr lvl="0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派駐臺灣的官吏與差役，貪贓枉法，勒索無度，吏治敗壞，人民的賦稅負擔沉重。</a:t>
            </a: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lvl="0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官吏任期太短，多半不熱心推行教化。</a:t>
            </a: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lvl="0"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lvl="0"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marL="0" lvl="0" indent="0">
              <a:spcBef>
                <a:spcPts val="0"/>
              </a:spcBef>
              <a:buClr>
                <a:srgbClr val="FF0000"/>
              </a:buClr>
              <a:buNone/>
            </a:pP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28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7672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民變的社會原因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150031"/>
          </a:xfrm>
        </p:spPr>
        <p:txBody>
          <a:bodyPr anchor="t">
            <a:normAutofit/>
          </a:bodyPr>
          <a:lstStyle/>
          <a:p>
            <a:pPr marL="457200" lvl="0" indent="-457200" defTabSz="914400"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移民不得攜帶家眷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渡臺後，異地謀生結拜風氣盛行，擴展為會黨結社。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457200" lvl="0" indent="-457200" defTabSz="914400"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偷渡者原為內地之鄉曲無賴，到臺後朋比為奸。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457200" lvl="0" indent="-457200" defTabSz="914400"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游民因無家眷的顧忌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，好勇鬥狠，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動亂頻生。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marL="0" lvl="0" indent="0">
              <a:spcBef>
                <a:spcPts val="0"/>
              </a:spcBef>
              <a:buClr>
                <a:srgbClr val="FF0000"/>
              </a:buClr>
              <a:buNone/>
            </a:pP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28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948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21"/>
            <a:ext cx="4936059" cy="68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860032" y="33189"/>
            <a:ext cx="420794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atin typeface="+mj-ea"/>
                <a:ea typeface="+mj-ea"/>
              </a:rPr>
              <a:t>清朝統治台彎</a:t>
            </a:r>
            <a:r>
              <a:rPr lang="en-US" altLang="zh-TW" sz="3200" b="1">
                <a:latin typeface="+mj-ea"/>
                <a:ea typeface="+mj-ea"/>
              </a:rPr>
              <a:t>212</a:t>
            </a:r>
            <a:r>
              <a:rPr lang="zh-TW" altLang="en-US" sz="3200" b="1">
                <a:latin typeface="+mj-ea"/>
                <a:ea typeface="+mj-ea"/>
              </a:rPr>
              <a:t>年間，</a:t>
            </a:r>
            <a:endParaRPr lang="en-US" altLang="zh-TW" sz="3200" b="1">
              <a:latin typeface="+mj-ea"/>
              <a:ea typeface="+mj-ea"/>
            </a:endParaRPr>
          </a:p>
          <a:p>
            <a:r>
              <a:rPr lang="zh-TW" altLang="en-US" sz="3200" b="1">
                <a:latin typeface="+mj-ea"/>
                <a:ea typeface="+mj-ea"/>
              </a:rPr>
              <a:t>大小民變</a:t>
            </a:r>
            <a:r>
              <a:rPr lang="en-US" altLang="zh-TW" sz="3200" b="1">
                <a:latin typeface="+mj-ea"/>
                <a:ea typeface="+mj-ea"/>
              </a:rPr>
              <a:t>73</a:t>
            </a:r>
            <a:r>
              <a:rPr lang="zh-TW" altLang="en-US" sz="3200" b="1">
                <a:latin typeface="+mj-ea"/>
                <a:ea typeface="+mj-ea"/>
              </a:rPr>
              <a:t>次左右，抗清事件不斷發生，有「三年一小反，五年一大反」的說法</a:t>
            </a:r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清代台灣三大民變</a:t>
            </a:r>
            <a:endParaRPr lang="en-US" altLang="zh-TW" sz="3200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一 朱一貴事件</a:t>
            </a:r>
            <a:endParaRPr lang="en-US" altLang="zh-TW" sz="3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二 林爽文事件</a:t>
            </a:r>
            <a:endParaRPr lang="en-US" altLang="zh-TW" sz="3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三 戴潮春事件</a:t>
            </a:r>
            <a:endParaRPr lang="en-US" altLang="zh-TW" sz="3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635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" y="1484784"/>
            <a:ext cx="6096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902" y="188640"/>
            <a:ext cx="91350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朱一貴（</a:t>
            </a: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1690~1721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）福建漳州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"/>
                <a:ea typeface="新細明體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移居台灣，在羅漢門（高雄內門）以養鴨為業。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902" y="4837584"/>
            <a:ext cx="91454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養鴨技術超高，有能力揮趕鴨群，讓鴨群排列整齊如軍隊行伍般前進，有「鴨母王」的稱號。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為人豪爽好客，喜歡在鴨舍款待朋友、談論時事，因此結交不少英雄好漢。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14006" y="1533737"/>
            <a:ext cx="30403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民間傳說：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奇特的鴨子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穿黃袍的水中倒影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戲服登基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507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朱一貴事件</a:t>
            </a:r>
            <a:r>
              <a:rPr lang="zh-TW" altLang="en-US" sz="4400" b="1">
                <a:solidFill>
                  <a:prstClr val="black"/>
                </a:solidFill>
                <a:latin typeface="微軟正黑體" panose="020B0604030504040204" pitchFamily="34" charset="-120"/>
                <a:cs typeface="+mj-cs"/>
              </a:rPr>
              <a:t>（</a:t>
            </a:r>
            <a:r>
              <a:rPr lang="en-US" altLang="zh-TW" sz="4400" b="1">
                <a:solidFill>
                  <a:prstClr val="black"/>
                </a:solidFill>
                <a:latin typeface="微軟正黑體" panose="020B0604030504040204" pitchFamily="34" charset="-120"/>
                <a:cs typeface="+mj-cs"/>
              </a:rPr>
              <a:t>1721</a:t>
            </a:r>
            <a:r>
              <a:rPr lang="zh-TW" altLang="en-US" sz="4400" b="1">
                <a:solidFill>
                  <a:prstClr val="black"/>
                </a:solidFill>
                <a:latin typeface="微軟正黑體" panose="020B0604030504040204" pitchFamily="34" charset="-120"/>
                <a:cs typeface="+mj-cs"/>
              </a:rPr>
              <a:t>）</a:t>
            </a:r>
            <a:endParaRPr lang="zh-TW" altLang="en-US" sz="4400" b="1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252520" cy="5050639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原因：臺灣知府王珍其子徵斂無度，苛政激起民怨。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spcBef>
                <a:spcPts val="24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朱一貴稱明朝後裔，自號「大元帥朱」號召群眾起事，率軍入府城及諸羅縣，自立為「中興王」，年號永和。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spcBef>
                <a:spcPts val="24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客家籍杜君英率民眾響應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因利益分配不均起內鬨，杜君英豎起「大清義民」旗幟，反擊朱一貴，最後演變成閩、客的對抗。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0523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朱一貴事件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252520" cy="5050639"/>
          </a:xfrm>
        </p:spPr>
        <p:txBody>
          <a:bodyPr anchor="t">
            <a:noAutofit/>
          </a:bodyPr>
          <a:lstStyle/>
          <a:p>
            <a:pPr lvl="0">
              <a:spcBef>
                <a:spcPts val="24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清朝派南澳鎮總兵藍廷珍和福建提督施世驃（施琅之子）， 與朱一貴展開大戰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spcBef>
                <a:spcPts val="24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清軍策動下淡水地區的客家村莊組織</a:t>
            </a:r>
            <a:r>
              <a:rPr lang="zh-TW" altLang="en-US" sz="3000" b="1">
                <a:solidFill>
                  <a:prstClr val="black"/>
                </a:solidFill>
                <a:latin typeface="微軟正黑體" panose="020B0604030504040204" pitchFamily="34" charset="-120"/>
              </a:rPr>
              <a:t>「六隊」協助清軍作戰</a:t>
            </a:r>
            <a:r>
              <a:rPr lang="zh-TW" altLang="en-US" sz="30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，被稱為</a:t>
            </a:r>
            <a:r>
              <a:rPr lang="zh-TW" altLang="en-US" sz="3000" b="1">
                <a:solidFill>
                  <a:prstClr val="black"/>
                </a:solidFill>
                <a:latin typeface="微軟正黑體" panose="020B0604030504040204" pitchFamily="34" charset="-120"/>
              </a:rPr>
              <a:t>「義軍」</a:t>
            </a:r>
            <a:r>
              <a:rPr lang="zh-TW" altLang="en-US" sz="30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，戰死者稱</a:t>
            </a:r>
            <a:r>
              <a:rPr lang="zh-TW" altLang="en-US" sz="3000" b="1">
                <a:solidFill>
                  <a:prstClr val="black"/>
                </a:solidFill>
                <a:latin typeface="微軟正黑體" panose="020B0604030504040204" pitchFamily="34" charset="-120"/>
              </a:rPr>
              <a:t>「義民」 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spcBef>
                <a:spcPts val="24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朱一貴逃到溝仔尾庄（今台南佳里）被捕，被押解北京處死。</a:t>
            </a: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留下「頭戴明朝帽，身穿清朝衣。五月稱永和，六月還康熙」的諺語。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3248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prstClr val="black"/>
                </a:solidFill>
                <a:latin typeface="微軟正黑體"/>
                <a:cs typeface="+mn-cs"/>
              </a:rPr>
              <a:t>「六堆」鄉團組織</a:t>
            </a:r>
            <a:endParaRPr lang="zh-TW" altLang="en-US" sz="440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 lnSpcReduction="10000"/>
          </a:bodyPr>
          <a:lstStyle/>
          <a:p>
            <a:pPr lvl="0" defTabSz="914400" fontAlgn="base">
              <a:spcBef>
                <a:spcPts val="24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粵籍移民中，有潮陽、揭陽、海陽、饒平等縣人，在杜君英的領導下響應朱一貴作亂。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24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另有平遠、鎮平、程鄉三縣人，與汀州人互相守望，與閩人不相雜居。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24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朱一貴起事，下淡水溪（高屏溪）以東的客家村落為了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對付民變，組成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「六堆」鄉團組織。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24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「堆」之意與「隊」字同音；另一說法與「塘」同為營汛之單位，主要取其與官方正規部隊不同之稱呼。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endParaRPr lang="zh-TW" altLang="en-US" sz="3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lnSpc>
                <a:spcPct val="90000"/>
              </a:lnSpc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endParaRPr lang="zh-TW" altLang="en-US" sz="3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05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/>
          </p:cNvSpPr>
          <p:nvPr>
            <p:ph type="title" idx="4294967295"/>
          </p:nvPr>
        </p:nvSpPr>
        <p:spPr>
          <a:xfrm>
            <a:off x="1" y="620688"/>
            <a:ext cx="667494" cy="4464495"/>
          </a:xfrm>
        </p:spPr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FF0000"/>
                </a:solidFill>
                <a:ea typeface="標楷體" pitchFamily="65" charset="-120"/>
              </a:rPr>
              <a:t>六堆分布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6"/>
          <a:stretch/>
        </p:blipFill>
        <p:spPr bwMode="auto">
          <a:xfrm>
            <a:off x="1146789" y="1309700"/>
            <a:ext cx="2744985" cy="549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0"/>
            <a:ext cx="9144000" cy="139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六堆組織包括</a:t>
            </a: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︰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先鋒隊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﹝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萬巒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﹞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前堆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﹝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麟洛、長治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﹞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後堆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﹝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內埔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﹞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左堆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﹝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佳冬、新埤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﹞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右堆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﹝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美濃、高樹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﹞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中堆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﹝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竹田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555776" y="1484784"/>
            <a:ext cx="7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六龜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053350" y="1416813"/>
            <a:ext cx="14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杉林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547664" y="2420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美濃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555776" y="3442729"/>
            <a:ext cx="646331" cy="43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高樹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800714" y="36900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長治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555776" y="5395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新埤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053350" y="5949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佳冬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376515" y="40593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內埔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447045" y="47971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萬巒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373416" y="4596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竹田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381" y="1607714"/>
            <a:ext cx="326707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546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772816"/>
            <a:ext cx="56571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施琅將產業租給佃農耕種收租，故有「施侯租」的說法。</a:t>
            </a:r>
            <a:endParaRPr lang="en-US" altLang="zh-TW" sz="3200" b="1">
              <a:solidFill>
                <a:prstClr val="black"/>
              </a:solidFill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施琅留台的主張有其私心，征服台灣乃是平生最功業，棄台豈能甘心。</a:t>
            </a:r>
            <a:endParaRPr lang="en-US" altLang="zh-TW" sz="3200" b="1">
              <a:solidFill>
                <a:prstClr val="black"/>
              </a:solidFill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台南市將軍區將貴里。臨濮堂</a:t>
            </a:r>
            <a:r>
              <a:rPr lang="en-US" altLang="zh-TW" sz="3200" b="1">
                <a:solidFill>
                  <a:prstClr val="black"/>
                </a:solidFill>
                <a:latin typeface="+mj-ea"/>
                <a:ea typeface="+mj-ea"/>
              </a:rPr>
              <a:t>--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施琅將軍紀念館。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93" y="1646237"/>
            <a:ext cx="3541713" cy="52117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-28600" y="116632"/>
            <a:ext cx="91060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2800" b="1">
                <a:solidFill>
                  <a:prstClr val="black"/>
                </a:solidFill>
                <a:latin typeface="+mj-ea"/>
                <a:ea typeface="+mj-ea"/>
              </a:rPr>
              <a:t>施琅原名施郎，福建晉江人。</a:t>
            </a:r>
            <a:endParaRPr lang="en-US" altLang="zh-TW" sz="2800" b="1">
              <a:solidFill>
                <a:prstClr val="black"/>
              </a:solidFill>
              <a:latin typeface="+mj-ea"/>
              <a:ea typeface="+mj-ea"/>
            </a:endParaRPr>
          </a:p>
          <a:p>
            <a:pPr marL="457200" lvl="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2800" b="1">
                <a:solidFill>
                  <a:prstClr val="black"/>
                </a:solidFill>
                <a:latin typeface="+mj-ea"/>
                <a:ea typeface="+mj-ea"/>
              </a:rPr>
              <a:t>1681</a:t>
            </a:r>
            <a:r>
              <a:rPr lang="zh-TW" altLang="en-US" sz="2800" b="1">
                <a:solidFill>
                  <a:prstClr val="black"/>
                </a:solidFill>
                <a:latin typeface="+mj-ea"/>
                <a:ea typeface="+mj-ea"/>
              </a:rPr>
              <a:t>年後，出任福建水師提督，</a:t>
            </a:r>
            <a:r>
              <a:rPr lang="en-US" altLang="zh-TW" sz="2800" b="1">
                <a:solidFill>
                  <a:prstClr val="black"/>
                </a:solidFill>
                <a:latin typeface="+mj-ea"/>
                <a:ea typeface="+mj-ea"/>
              </a:rPr>
              <a:t>1683</a:t>
            </a:r>
            <a:r>
              <a:rPr lang="zh-TW" altLang="en-US" sz="2800" b="1">
                <a:solidFill>
                  <a:prstClr val="black"/>
                </a:solidFill>
                <a:latin typeface="+mj-ea"/>
                <a:ea typeface="+mj-ea"/>
              </a:rPr>
              <a:t>年出征台灣。</a:t>
            </a:r>
            <a:endParaRPr lang="en-US" altLang="zh-TW" sz="2800" b="1">
              <a:solidFill>
                <a:prstClr val="black"/>
              </a:solidFill>
              <a:latin typeface="+mj-ea"/>
              <a:ea typeface="+mj-ea"/>
            </a:endParaRPr>
          </a:p>
          <a:p>
            <a:pPr marL="457200" lvl="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2800" b="1">
                <a:solidFill>
                  <a:prstClr val="black"/>
                </a:solidFill>
                <a:latin typeface="+mj-ea"/>
                <a:ea typeface="+mj-ea"/>
              </a:rPr>
              <a:t>施琅打敗鄭氏政權，霸佔田產，</a:t>
            </a:r>
            <a:r>
              <a:rPr lang="en-US" altLang="zh-TW" sz="2800" b="1">
                <a:solidFill>
                  <a:prstClr val="black"/>
                </a:solidFill>
                <a:latin typeface="+mj-ea"/>
                <a:ea typeface="+mj-ea"/>
              </a:rPr>
              <a:t>7500</a:t>
            </a:r>
            <a:r>
              <a:rPr lang="zh-TW" altLang="en-US" sz="2800" b="1">
                <a:solidFill>
                  <a:prstClr val="black"/>
                </a:solidFill>
                <a:latin typeface="+mj-ea"/>
                <a:ea typeface="+mj-ea"/>
              </a:rPr>
              <a:t>甲。</a:t>
            </a:r>
          </a:p>
        </p:txBody>
      </p:sp>
    </p:spTree>
    <p:extLst>
      <p:ext uri="{BB962C8B-B14F-4D97-AF65-F5344CB8AC3E}">
        <p14:creationId xmlns:p14="http://schemas.microsoft.com/office/powerpoint/2010/main" val="346656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林爽文事件（</a:t>
            </a:r>
            <a:r>
              <a:rPr lang="en-US" altLang="zh-TW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1786</a:t>
            </a:r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  <a:endParaRPr lang="zh-TW" altLang="en-US" sz="4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 marL="324000" lvl="0" indent="-252000" defTabSz="914400" eaLnBrk="0" fontAlgn="base" hangingPunct="0">
              <a:spcBef>
                <a:spcPts val="6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林爽文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漳州人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年少時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隨父渡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臺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，居大里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杙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（今台中大里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區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），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從事農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業。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marL="324000" lvl="0" indent="-252000" defTabSz="914400" eaLnBrk="0" fontAlgn="base" hangingPunct="0">
              <a:spcBef>
                <a:spcPts val="6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其後加入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天地會，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成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為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中部地區的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會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黨</a:t>
            </a:r>
            <a:r>
              <a:rPr lang="zh-TW" altLang="zh-TW" sz="3200" b="1">
                <a:solidFill>
                  <a:schemeClr val="tx1"/>
                </a:solidFill>
                <a:latin typeface="+mj-ea"/>
                <a:ea typeface="+mj-ea"/>
              </a:rPr>
              <a:t>領袖。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marL="324000" lvl="0" indent="-252000" defTabSz="914400" eaLnBrk="0" fontAlgn="base" hangingPunct="0">
              <a:spcBef>
                <a:spcPts val="6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1786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年因會黨</a:t>
            </a:r>
            <a:r>
              <a:rPr lang="zh-TW" altLang="en-US" sz="3200" b="1" u="sng">
                <a:solidFill>
                  <a:srgbClr val="FF0000"/>
                </a:solidFill>
                <a:latin typeface="+mj-ea"/>
                <a:ea typeface="+mj-ea"/>
              </a:rPr>
              <a:t>楊光勛事件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，官府至彰化查辦會黨，查辦過程中官兵勒索百姓。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marL="324000" lvl="0" indent="-252000" defTabSz="914400" eaLnBrk="0" fontAlgn="base" hangingPunct="0">
              <a:spcBef>
                <a:spcPts val="6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會黨擁立林爽文起事，天地會群眾豎旗抗官。</a:t>
            </a:r>
          </a:p>
          <a:p>
            <a:pPr marL="324000" lvl="0" indent="-252000" defTabSz="914400" eaLnBrk="0" fontAlgn="base" hangingPunct="0">
              <a:spcBef>
                <a:spcPts val="6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建元「順天」，進攻彰化、鳳山、諸羅、府城、新竹等地。</a:t>
            </a:r>
          </a:p>
        </p:txBody>
      </p:sp>
    </p:spTree>
    <p:extLst>
      <p:ext uri="{BB962C8B-B14F-4D97-AF65-F5344CB8AC3E}">
        <p14:creationId xmlns:p14="http://schemas.microsoft.com/office/powerpoint/2010/main" val="2299360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r="2762" b="5096"/>
          <a:stretch/>
        </p:blipFill>
        <p:spPr bwMode="auto">
          <a:xfrm>
            <a:off x="0" y="-7586"/>
            <a:ext cx="34936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802" y="14482"/>
            <a:ext cx="34575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493698" y="3645024"/>
            <a:ext cx="5623784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林爽文事件，自乾隆</a:t>
            </a: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51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11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月起事，至</a:t>
            </a: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53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月莊大田等被捕，南北兩路動亂前後歷時一年又三個月。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清廷派福康安自鹿港登台，爽文被擒解送北京處死。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95736" y="27089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小半天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99792" y="21328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埔里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483768" y="15567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東勢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05529" y="3114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竹南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490815" y="32756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嘉義</a:t>
            </a:r>
          </a:p>
        </p:txBody>
      </p:sp>
    </p:spTree>
    <p:extLst>
      <p:ext uri="{BB962C8B-B14F-4D97-AF65-F5344CB8AC3E}">
        <p14:creationId xmlns:p14="http://schemas.microsoft.com/office/powerpoint/2010/main" val="4008906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" y="548680"/>
            <a:ext cx="65024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36512" y="122362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/>
                <a:ea typeface="微軟正黑體" panose="020B0604030504040204" pitchFamily="34" charset="-120"/>
                <a:cs typeface="+mn-cs"/>
              </a:rPr>
              <a:t>林爽文事件的古戰場：南投鹿谷鄉小半天</a:t>
            </a: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4866680"/>
            <a:ext cx="9180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「爽文」原地名「爽文路」，岸裡社古文書「岸裡社番把守圖」註明為「賊走路」。</a:t>
            </a:r>
            <a:endParaRPr kumimoji="0" lang="en-US" altLang="zh-TW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乾隆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53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年（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1788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）林爽文逃遁集集一帶藏匿。中寮鄉地處山區，位於林軍逃匿路線上，「爽文路」即為林軍路過地區之一。</a:t>
            </a:r>
            <a:endParaRPr kumimoji="0" lang="en-US" altLang="zh-TW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《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爽文你好嗎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》</a:t>
            </a:r>
            <a:endParaRPr kumimoji="0" lang="en-US" altLang="zh-TW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/>
          <a:stretch/>
        </p:blipFill>
        <p:spPr bwMode="auto">
          <a:xfrm>
            <a:off x="6523377" y="0"/>
            <a:ext cx="266349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4" t="3316" r="12636" b="21446"/>
          <a:stretch/>
        </p:blipFill>
        <p:spPr bwMode="auto">
          <a:xfrm>
            <a:off x="7380312" y="1426812"/>
            <a:ext cx="1259457" cy="343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77" b="24811"/>
          <a:stretch/>
        </p:blipFill>
        <p:spPr bwMode="auto">
          <a:xfrm>
            <a:off x="0" y="0"/>
            <a:ext cx="6096000" cy="90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14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" y="332656"/>
            <a:ext cx="6499225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87" y="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aleway"/>
                <a:ea typeface="微軟正黑體" panose="020B0604030504040204" pitchFamily="34" charset="-120"/>
                <a:cs typeface="+mn-cs"/>
              </a:rPr>
              <a:t>林爽文供詞筆錄</a:t>
            </a: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655955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7" y="39289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生擒逆首林爽文</a:t>
            </a: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4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84770" y="21217"/>
            <a:ext cx="6087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/>
              </a:rPr>
              <a:t>乾隆</a:t>
            </a:r>
            <a:r>
              <a:rPr kumimoji="0" lang="en-US" altLang="zh-TW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/>
              </a:rPr>
              <a:t>53年御製十座紀功碑石與龜座，</a:t>
            </a:r>
            <a:r>
              <a:rPr kumimoji="0" lang="en-US" altLang="zh-TW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/>
              </a:rPr>
              <a:t>褒揚福康安</a:t>
            </a:r>
            <a:r>
              <a:rPr kumimoji="0" lang="en-US" altLang="zh-TW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/>
              </a:rPr>
              <a:t>的戰功</a:t>
            </a:r>
            <a:r>
              <a:rPr kumimoji="0" lang="en-US" altLang="zh-TW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新細明體"/>
              </a:rPr>
              <a:t>。</a:t>
            </a:r>
            <a:endParaRPr kumimoji="0" lang="en-US" altLang="zh-TW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新細明體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/>
              </a:rPr>
              <a:t>四座刻滿文，四座刻漢文，二座漢滿文合刻，滿漢文合刻立於嘉義（原址不可考</a:t>
            </a:r>
            <a:r>
              <a:rPr kumimoji="0" lang="en-US" altLang="zh-TW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/>
              </a:rPr>
              <a:t>），</a:t>
            </a:r>
            <a:r>
              <a:rPr kumimoji="0" lang="en-US" altLang="zh-TW" sz="3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/>
              </a:rPr>
              <a:t>其餘九座立於台南府城（今赤崁樓</a:t>
            </a:r>
            <a:r>
              <a:rPr kumimoji="0" lang="en-US" altLang="zh-TW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/>
              </a:rPr>
              <a:t>）。</a:t>
            </a:r>
            <a:endParaRPr kumimoji="0" lang="zh-TW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068205"/>
            <a:ext cx="4273550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788024" y="627495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赤崁樓的御龜碑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9"/>
          <a:stretch/>
        </p:blipFill>
        <p:spPr bwMode="auto">
          <a:xfrm>
            <a:off x="0" y="404664"/>
            <a:ext cx="2949275" cy="555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2289" y="5958331"/>
            <a:ext cx="392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/>
                <a:ea typeface="微軟正黑體" panose="020B0604030504040204" pitchFamily="34" charset="-120"/>
                <a:cs typeface="+mn-cs"/>
              </a:rPr>
              <a:t>嘉義公園「福康安紀功碑</a:t>
            </a:r>
            <a:r>
              <a:rPr kumimoji="0" lang="zh-TW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/>
                <a:ea typeface="微軟正黑體" panose="020B0604030504040204" pitchFamily="34" charset="-120"/>
                <a:cs typeface="+mn-cs"/>
              </a:rPr>
              <a:t>」</a:t>
            </a:r>
            <a:endParaRPr kumimoji="0" lang="zh-TW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3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3810000" cy="61436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617265"/>
            <a:ext cx="3810000" cy="5715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31640" y="633226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福康安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72200" y="633226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海蘭察</a:t>
            </a:r>
          </a:p>
        </p:txBody>
      </p:sp>
    </p:spTree>
    <p:extLst>
      <p:ext uri="{BB962C8B-B14F-4D97-AF65-F5344CB8AC3E}">
        <p14:creationId xmlns:p14="http://schemas.microsoft.com/office/powerpoint/2010/main" val="3492181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2015.4.3鹿港采風\DSC095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39" y="1710000"/>
            <a:ext cx="9160139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197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乾隆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51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年，福康安率水師渡海來臺。傳說清軍於海途中忽遇颶風侵襲，於是祈禱媽祖，果得庇佑，一時風平浪靜。</a:t>
            </a:r>
            <a:endParaRPr kumimoji="0" lang="en-US" altLang="zh-TW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福康安於鹿港順利上岸後，相信是受媽祖的庇佑，遂奏請朝廷於臺灣府城及鹿港二地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敕建天后宮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。原本，雍正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年（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1725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）施世榜獻地建鹿港天后宮。福康安又奏請新建，故原本天后宮稱為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舊祖宮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，新敕建天后宮稱為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新祖宮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兩宮均有福康安敬獻之匾額，舊祖宮掛有「恩霑海國」，新祖宮則為「后德則天」。</a:t>
            </a:r>
          </a:p>
        </p:txBody>
      </p:sp>
    </p:spTree>
    <p:extLst>
      <p:ext uri="{BB962C8B-B14F-4D97-AF65-F5344CB8AC3E}">
        <p14:creationId xmlns:p14="http://schemas.microsoft.com/office/powerpoint/2010/main" val="702424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戴潮春事件</a:t>
            </a:r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1862~1865</a:t>
            </a:r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戴潮春，字萬生，原籍漳州龍溪縣，為台中四張犁一帶的地主，原本任清朝官員，因長官勒索而辭官。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加入其兄組織八卦會以自保，並藉團練之名，擴大勢力。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八卦會勢力發展過於快速，會眾成員複雜橫行滋事，戴潮春無法控制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官府決定鎮壓會黨勢力。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2800">
              <a:solidFill>
                <a:prstClr val="black"/>
              </a:solidFill>
              <a:latin typeface="華康宗楷體W7" pitchFamily="65" charset="-120"/>
              <a:ea typeface="華康宗楷體W7" pitchFamily="65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70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戴潮春起事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1862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年臺灣兵備道孔昭慈剿辦八卦會，會黨擁立戴潮春為首，戴潮春自稱大元帥。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起事後，因出兵攻打泉州人聚居的鹿港，造成漳、泉對立，泉州人倒向官方。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1863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年清軍登陸安平，漸漸取得優勢。分巡臺灣兵備道丁曰健會同新竹林占梅的團練反攻。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福建陸路提督林文察率鄉勇平亂。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歷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年多平定，是臺灣抗官最久的民變。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2600424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0775"/>
            <a:ext cx="3810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1813" r="3912" b="6464"/>
          <a:stretch/>
        </p:blipFill>
        <p:spPr bwMode="auto">
          <a:xfrm>
            <a:off x="5148064" y="-30192"/>
            <a:ext cx="3907766" cy="610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3652175"/>
            <a:ext cx="5160861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亂平，中臺灣士紳地主、土豪死傷殆盡，其留下之產業以「叛產」之名充公，部分補償軍費為由交給霧峰林家。</a:t>
            </a:r>
            <a:endParaRPr kumimoji="0" lang="en-US" altLang="zh-TW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俗稱「紅旗白旗反」，也被定義為「霧峰林家」和「反霧峰林家」之間的家族械鬥。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940152" y="17728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四張犁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812360" y="20079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四塊厝</a:t>
            </a:r>
          </a:p>
        </p:txBody>
      </p:sp>
      <p:sp>
        <p:nvSpPr>
          <p:cNvPr id="5" name="矩形 4"/>
          <p:cNvSpPr/>
          <p:nvPr/>
        </p:nvSpPr>
        <p:spPr>
          <a:xfrm>
            <a:off x="2588693" y="134076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四塊厝</a:t>
            </a:r>
          </a:p>
        </p:txBody>
      </p:sp>
      <p:sp>
        <p:nvSpPr>
          <p:cNvPr id="6" name="矩形 5"/>
          <p:cNvSpPr/>
          <p:nvPr/>
        </p:nvSpPr>
        <p:spPr>
          <a:xfrm>
            <a:off x="467544" y="9714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四張犁</a:t>
            </a:r>
          </a:p>
        </p:txBody>
      </p:sp>
    </p:spTree>
    <p:extLst>
      <p:ext uri="{BB962C8B-B14F-4D97-AF65-F5344CB8AC3E}">
        <p14:creationId xmlns:p14="http://schemas.microsoft.com/office/powerpoint/2010/main" val="421327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消極治臺政策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清廷重陸輕海的統治政策，為壓制反清勢力再興，因此採取「為防臺而治臺」的消極統治策略。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滿清以防堵的行政措施，制定嚴厲</a:t>
            </a:r>
            <a:r>
              <a:rPr lang="zh-TW" altLang="en-US" sz="3200" b="1" u="sng">
                <a:solidFill>
                  <a:srgbClr val="FF0000"/>
                </a:solidFill>
                <a:latin typeface="+mj-ea"/>
                <a:ea typeface="+mj-ea"/>
              </a:rPr>
              <a:t>禁令限制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（渡海禁令）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，限制漢人渡臺外，還採取各種措施，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防備臺灣出現反亂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4533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55" y="-315416"/>
            <a:ext cx="6116935" cy="40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67" y="2780928"/>
            <a:ext cx="6144000" cy="46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096993" y="9807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褒忠亭與褒忠廟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65" y="2204864"/>
            <a:ext cx="35718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74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DCIM\101MSDCF\DSC099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408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G:\DCIM\101MSDCF\DSC099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99" y="1687951"/>
            <a:ext cx="9160139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60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4864"/>
            <a:ext cx="7467600" cy="437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188640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臺北芝山岩同歸所／合祀林爽文事變及 漳泉械鬥的死難者。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無論是漳是泉，生前械鬥不休，死後同歸一所。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616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8"/>
            <a:ext cx="26098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4288"/>
            <a:ext cx="1866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3852280"/>
            <a:ext cx="91450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軟正黑體" panose="020B0604030504040204" pitchFamily="34" charset="-120"/>
                <a:cs typeface="+mn-cs"/>
              </a:rPr>
              <a:t>每逢民變，清廷常招收地方協助平亂。事畢，則賜「褒忠」、「懷忠」、「旌義」的里名，獎勵義民鄉里；或頒「褒忠」御匾以示欽寵，或建「義民廟」、「忠義亭」以祀罹難義民，可謂生享褒揚、歿猶殊榮。</a:t>
            </a:r>
            <a:endParaRPr kumimoji="0" lang="zh-TW" altLang="en-US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32" y="2564894"/>
            <a:ext cx="3015184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16" y="50894"/>
            <a:ext cx="22764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4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DCIM\101MSDCF\DSC099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" y="1719263"/>
            <a:ext cx="9160141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440" y="0"/>
            <a:ext cx="9132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北港義民廟及廟內的義民塚</a:t>
            </a:r>
            <a:endParaRPr kumimoji="0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埋葬著林爽文和戴潮春事件中的殉難者</a:t>
            </a:r>
          </a:p>
        </p:txBody>
      </p:sp>
    </p:spTree>
    <p:extLst>
      <p:ext uri="{BB962C8B-B14F-4D97-AF65-F5344CB8AC3E}">
        <p14:creationId xmlns:p14="http://schemas.microsoft.com/office/powerpoint/2010/main" val="9641260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DCIM\101MSDCF\DSC0992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" t="11897" r="182" b="-11897"/>
          <a:stretch/>
        </p:blipFill>
        <p:spPr bwMode="auto">
          <a:xfrm>
            <a:off x="-16140" y="1628800"/>
            <a:ext cx="9160140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83568" y="188640"/>
            <a:ext cx="69127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/>
                <a:ea typeface="微軟正黑體" panose="020B0604030504040204" pitchFamily="34" charset="-120"/>
                <a:cs typeface="+mn-cs"/>
              </a:rPr>
              <a:t>北港義民廟的義民塚</a:t>
            </a:r>
            <a:endParaRPr kumimoji="0" lang="en-US" altLang="zh-TW" sz="4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-26497" y="6163043"/>
            <a:ext cx="927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"/>
                <a:ea typeface="微軟正黑體" panose="020B0604030504040204" pitchFamily="34" charset="-120"/>
                <a:cs typeface="+mn-cs"/>
              </a:rPr>
              <a:t>建立義民塚，藉收埋無名屍骨，同時對外表明亡者的「義民」身分</a:t>
            </a: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445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分類械鬥的類型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台灣分類械鬥的類型主要有（一）祖籍分類械鬥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（二）異姓械鬥 （三）職業團體械鬥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。</a:t>
            </a: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謝金鑾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〈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泉漳治法論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〉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載：「泉民之鬥以</a:t>
            </a:r>
            <a:r>
              <a:rPr lang="zh-TW" altLang="en-US" sz="32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鄉鬥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，漳民之鬥則以</a:t>
            </a:r>
            <a:r>
              <a:rPr lang="zh-TW" altLang="en-US" sz="32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姓鬥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。」「臺灣之民不以族分，而以</a:t>
            </a:r>
            <a:r>
              <a:rPr lang="zh-TW" altLang="en-US" sz="32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府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為氣類；漳人黨漳，泉人黨泉，粵人黨粵」</a:t>
            </a: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臺灣漢人分類械鬥，自康熙六十年（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1721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）朱一貴之亂，至同治（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1860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年代）以後始漸消弭。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現代啟示錄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--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清代械鬥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9632162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757450"/>
              </p:ext>
            </p:extLst>
          </p:nvPr>
        </p:nvGraphicFramePr>
        <p:xfrm>
          <a:off x="0" y="116632"/>
          <a:ext cx="9144000" cy="6854270"/>
        </p:xfrm>
        <a:graphic>
          <a:graphicData uri="http://schemas.openxmlformats.org/drawingml/2006/table">
            <a:tbl>
              <a:tblPr/>
              <a:tblGrid>
                <a:gridCol w="2496614">
                  <a:extLst>
                    <a:ext uri="{9D8B030D-6E8A-4147-A177-3AD203B41FA5}">
                      <a16:colId xmlns:a16="http://schemas.microsoft.com/office/drawing/2014/main" val="3678320156"/>
                    </a:ext>
                  </a:extLst>
                </a:gridCol>
                <a:gridCol w="6647386">
                  <a:extLst>
                    <a:ext uri="{9D8B030D-6E8A-4147-A177-3AD203B41FA5}">
                      <a16:colId xmlns:a16="http://schemas.microsoft.com/office/drawing/2014/main" val="2241588710"/>
                    </a:ext>
                  </a:extLst>
                </a:gridCol>
              </a:tblGrid>
              <a:tr h="2720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形式</a:t>
                      </a:r>
                    </a:p>
                  </a:txBody>
                  <a:tcPr marL="68020" marR="68020" marT="45347" marB="45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重要內容</a:t>
                      </a:r>
                    </a:p>
                  </a:txBody>
                  <a:tcPr marL="68020" marR="68020" marT="45347" marB="45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38796"/>
                  </a:ext>
                </a:extLst>
              </a:tr>
              <a:tr h="12709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不同</a:t>
                      </a:r>
                      <a:r>
                        <a:rPr lang="en-US" altLang="zh-TW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祖籍 之爭</a:t>
                      </a:r>
                    </a:p>
                  </a:txBody>
                  <a:tcPr marL="68020" marR="68020" marT="45347" marB="453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閩、客之爭：朱一貴事件中，客民以義民身分，助清軍平亂，造成 </a:t>
                      </a:r>
                      <a:r>
                        <a:rPr lang="en-US" altLang="zh-TW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閩、客械鬥 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2. 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漳、泉械鬥：林爽文 事件，初期即是漳、泉械鬥。</a:t>
                      </a:r>
                    </a:p>
                  </a:txBody>
                  <a:tcPr marL="68020" marR="68020" marT="45347" marB="453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011854"/>
                  </a:ext>
                </a:extLst>
              </a:tr>
              <a:tr h="3904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effectLst/>
                          <a:latin typeface="+mj-ea"/>
                          <a:ea typeface="+mj-ea"/>
                        </a:rPr>
                        <a:t>不同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姓氏</a:t>
                      </a:r>
                      <a:r>
                        <a:rPr lang="zh-TW" altLang="en-US" sz="2800" b="1">
                          <a:effectLst/>
                          <a:latin typeface="+mj-ea"/>
                          <a:ea typeface="+mj-ea"/>
                        </a:rPr>
                        <a:t> 之爭</a:t>
                      </a:r>
                    </a:p>
                  </a:txBody>
                  <a:tcPr marL="68020" marR="68020" marT="45347" marB="453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同治年間竹塹北門蘇、黃二姓械鬥。</a:t>
                      </a:r>
                      <a:endParaRPr lang="en-US" altLang="zh-TW" sz="2800" b="1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1865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年羅東、冬山的林、李、陳械鬥。</a:t>
                      </a:r>
                      <a:endParaRPr lang="en-US" altLang="zh-TW" sz="2800" b="1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雲林廖姓與李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鍾二姓的異姓分類械鬥。</a:t>
                      </a:r>
                    </a:p>
                  </a:txBody>
                  <a:tcPr marL="68020" marR="68020" marT="45347" marB="453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885199"/>
                  </a:ext>
                </a:extLst>
              </a:tr>
              <a:tr h="12621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職業團體 之爭</a:t>
                      </a:r>
                    </a:p>
                  </a:txBody>
                  <a:tcPr marL="68020" marR="68020" marT="45347" marB="453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宜蘭兩派</a:t>
                      </a:r>
                      <a:r>
                        <a:rPr lang="en-US" altLang="zh-TW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樂工團體「西皮」及「福祿」，因使用樂器及</a:t>
                      </a:r>
                      <a:r>
                        <a:rPr lang="en-US" altLang="zh-TW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信仰神明 的不同而互相排擠，發生械鬥。</a:t>
                      </a:r>
                    </a:p>
                  </a:txBody>
                  <a:tcPr marL="68020" marR="68020" marT="45347" marB="453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222054"/>
                  </a:ext>
                </a:extLst>
              </a:tr>
              <a:tr h="8571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商業利益 之爭</a:t>
                      </a:r>
                    </a:p>
                  </a:txBody>
                  <a:tcPr marL="68020" marR="68020" marT="45347" marB="453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頂下郊拼 因爭奪淡水河艋舺沿岸商業地盤，引發屬「下郊」的</a:t>
                      </a:r>
                      <a:r>
                        <a:rPr lang="en-US" altLang="zh-TW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TW" altLang="en-US" sz="2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同安人聯合漳州 人攻擊屬「頂郊」的三邑人，後來同安 人落敗，遷往大稻埕發展。</a:t>
                      </a:r>
                    </a:p>
                  </a:txBody>
                  <a:tcPr marL="68020" marR="68020" marT="45347" marB="453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728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38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prstClr val="black"/>
                </a:solidFill>
              </a:rPr>
              <a:t>分類械鬥的</a:t>
            </a:r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政治因素</a:t>
            </a:r>
            <a:endParaRPr lang="zh-TW" altLang="en-US" sz="4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政府的政治力薄弱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吏治敗壞，人民為求自保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衝突未循體制解決，私下以武力解決爭端。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n-ea"/>
              </a:rPr>
              <a:t>清廷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利用移民祖籍之間的矛盾， </a:t>
            </a:r>
            <a:r>
              <a:rPr lang="zh-TW" altLang="en-US" sz="3200" b="1">
                <a:solidFill>
                  <a:prstClr val="black"/>
                </a:solidFill>
                <a:latin typeface="+mn-ea"/>
              </a:rPr>
              <a:t>故意分化或利用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，而造成族群分化與仇恨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。</a:t>
            </a:r>
            <a:endParaRPr lang="en-US" altLang="zh-TW" sz="3200" b="1">
              <a:solidFill>
                <a:prstClr val="black"/>
              </a:solidFill>
              <a:latin typeface="微軟正黑體"/>
            </a:endParaRP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臺灣各地區因河川形成天然障礙，南北交通不便，行政控制力薄弱，盜匪滋生。</a:t>
            </a:r>
          </a:p>
          <a:p>
            <a:pPr marL="0" lvl="0" indent="0" defTabSz="914400" fontAlgn="base">
              <a:lnSpc>
                <a:spcPct val="80000"/>
              </a:lnSpc>
              <a:spcAft>
                <a:spcPct val="0"/>
              </a:spcAft>
              <a:buClr>
                <a:srgbClr val="FF0000"/>
              </a:buClr>
              <a:buSzPct val="85000"/>
              <a:buNone/>
            </a:pPr>
            <a:endParaRPr lang="zh-TW" altLang="en-US" sz="3200" b="1">
              <a:solidFill>
                <a:prstClr val="black"/>
              </a:solidFill>
              <a:latin typeface="+mn-ea"/>
            </a:endParaRPr>
          </a:p>
          <a:p>
            <a:pPr marL="0" indent="0">
              <a:buClr>
                <a:srgbClr val="FF0000"/>
              </a:buClr>
              <a:buNone/>
            </a:pP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1345101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分類械鬥的社會因素</a:t>
            </a:r>
            <a:endParaRPr lang="zh-TW" altLang="en-US" sz="4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80512" cy="5050639"/>
          </a:xfrm>
        </p:spPr>
        <p:txBody>
          <a:bodyPr anchor="t">
            <a:normAutofit/>
          </a:bodyPr>
          <a:lstStyle/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游民眾多，好勇鬥狠，常因細故發生集體衝突。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台灣傳統社會習武盛行，造成好鬥的風氣</a:t>
            </a:r>
            <a:r>
              <a:rPr lang="zh-TW" altLang="en-US" sz="3200" b="1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閩客劃分地域：粵籍村落以地緣關係結合，造成閩、粵錯處，粵人莊田曰「客仔莊」，又曰「內莊」，與閩人村莊各有差別</a:t>
            </a:r>
            <a:r>
              <a:rPr lang="zh-TW" altLang="en-US" sz="3200" b="1">
                <a:solidFill>
                  <a:prstClr val="black"/>
                </a:solidFill>
                <a:latin typeface="新細明體"/>
                <a:ea typeface="新細明體"/>
              </a:rPr>
              <a:t>。</a:t>
            </a:r>
            <a:endParaRPr lang="en-US" altLang="zh-TW"/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臺灣俗諺「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千金買厝，萬金買厝邊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TW" sz="3200" b="1">
              <a:solidFill>
                <a:prstClr val="black"/>
              </a:solidFill>
              <a:latin typeface="+mj-ea"/>
              <a:ea typeface="+mj-ea"/>
            </a:endParaRP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  <a:hlinkClick r:id="rId2"/>
              </a:rPr>
              <a:t>閩粵械鬥</a:t>
            </a:r>
            <a:r>
              <a:rPr lang="en-US" altLang="zh-TW" sz="3200" b="1">
                <a:solidFill>
                  <a:prstClr val="black"/>
                </a:solidFill>
                <a:latin typeface="+mj-ea"/>
                <a:ea typeface="+mj-ea"/>
                <a:hlinkClick r:id="rId2"/>
              </a:rPr>
              <a:t>- 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  <a:hlinkClick r:id="rId2"/>
              </a:rPr>
              <a:t>客客客棧 第</a:t>
            </a:r>
            <a:r>
              <a:rPr lang="en-US" altLang="zh-TW" sz="3200" b="1">
                <a:solidFill>
                  <a:prstClr val="black"/>
                </a:solidFill>
                <a:latin typeface="+mj-ea"/>
                <a:ea typeface="+mj-ea"/>
                <a:hlinkClick r:id="rId2"/>
              </a:rPr>
              <a:t>2</a:t>
            </a:r>
            <a:r>
              <a:rPr lang="zh-TW" altLang="en-US" sz="3200" b="1">
                <a:solidFill>
                  <a:prstClr val="black"/>
                </a:solidFill>
                <a:latin typeface="+mj-ea"/>
                <a:ea typeface="+mj-ea"/>
                <a:hlinkClick r:id="rId2"/>
              </a:rPr>
              <a:t>集 </a:t>
            </a:r>
            <a:endParaRPr lang="zh-TW" altLang="en-US" sz="3200" b="1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967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23"/>
            <a:ext cx="6509140" cy="49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509140" y="145950"/>
            <a:ext cx="2634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不允許在臺居民深入山地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，實施封山政策</a:t>
            </a:r>
            <a:endParaRPr kumimoji="0" lang="zh-TW" altLang="en-US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向下箭號 4"/>
          <p:cNvSpPr/>
          <p:nvPr/>
        </p:nvSpPr>
        <p:spPr>
          <a:xfrm>
            <a:off x="4370836" y="469116"/>
            <a:ext cx="484632" cy="255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09140" y="2790727"/>
            <a:ext cx="26348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鐵器的管理</a:t>
            </a:r>
            <a:endParaRPr lang="en-US" altLang="zh-TW" sz="3200" b="1">
              <a:solidFill>
                <a:srgbClr val="FF0000"/>
              </a:solidFill>
              <a:latin typeface="Verdana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限制鐵器及生鐵輸入台灣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防止私藏武器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4928577"/>
            <a:ext cx="9144000" cy="231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</a:rPr>
              <a:t>臺灣不許築城垣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避免反亂據城為堡壘，僅以種刺竹環插為城。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林爽文事件後，逐漸改建土石城牆。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12986162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分類械鬥的經濟因素</a:t>
            </a:r>
            <a:endParaRPr lang="zh-TW" altLang="en-US" sz="4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60" y="1832011"/>
            <a:ext cx="9180512" cy="5050639"/>
          </a:xfrm>
        </p:spPr>
        <p:txBody>
          <a:bodyPr anchor="t">
            <a:normAutofit/>
          </a:bodyPr>
          <a:lstStyle/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+mn-ea"/>
              </a:rPr>
              <a:t>移民</a:t>
            </a:r>
            <a:r>
              <a:rPr lang="zh-TW" altLang="en-US" sz="3200" b="1">
                <a:solidFill>
                  <a:prstClr val="black"/>
                </a:solidFill>
                <a:latin typeface="微軟正黑體"/>
              </a:rPr>
              <a:t>為了土地和水源</a:t>
            </a:r>
            <a:r>
              <a:rPr lang="zh-TW" altLang="en-US" sz="3200" b="1">
                <a:solidFill>
                  <a:prstClr val="black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>
                <a:solidFill>
                  <a:prstClr val="black"/>
                </a:solidFill>
                <a:latin typeface="+mn-ea"/>
              </a:rPr>
              <a:t>爭奪資源產生衝突。</a:t>
            </a: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閩庄、粵庄彼此交錯，田業毗連，遂有田界相爭之事。</a:t>
            </a: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水源常遭阻斷</a:t>
            </a:r>
            <a:r>
              <a:rPr lang="zh-TW" altLang="en-US" sz="3200" b="1">
                <a:solidFill>
                  <a:prstClr val="black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引起下游居民因爭水衝突。</a:t>
            </a:r>
          </a:p>
          <a:p>
            <a:pPr lvl="0" defTabSz="914400" fontAlgn="base">
              <a:spcAft>
                <a:spcPct val="0"/>
              </a:spcAft>
              <a:buClr>
                <a:srgbClr val="FF0000"/>
              </a:buClr>
              <a:buSzPct val="85000"/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地租問題：大租戶、小租戶、一田二主的情況，造成土地制度混亂，進而引起仇視。</a:t>
            </a:r>
          </a:p>
        </p:txBody>
      </p:sp>
    </p:spTree>
    <p:extLst>
      <p:ext uri="{BB962C8B-B14F-4D97-AF65-F5344CB8AC3E}">
        <p14:creationId xmlns:p14="http://schemas.microsoft.com/office/powerpoint/2010/main" val="2679745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54" y="620688"/>
            <a:ext cx="9174526" cy="60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橢圓形圖說文字 1"/>
          <p:cNvSpPr/>
          <p:nvPr/>
        </p:nvSpPr>
        <p:spPr>
          <a:xfrm>
            <a:off x="5868144" y="1916832"/>
            <a:ext cx="914400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橢圓形圖說文字 2"/>
          <p:cNvSpPr/>
          <p:nvPr/>
        </p:nvSpPr>
        <p:spPr>
          <a:xfrm>
            <a:off x="2987824" y="652874"/>
            <a:ext cx="914400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8636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  <a:latin typeface="+mn-ea"/>
                <a:ea typeface="+mn-ea"/>
              </a:rPr>
              <a:t>過了濁水溪，過不了虎尾溪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濁水溪為中部的主要河流，雲林縣境內的虎尾溪與濁水溪，則為人群聚集活動的地理界線。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雲林拓墾上呈現漳州、泉州人參半。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由於族群複雜，朱一貴事件及林爽文事件，引發雲林地區閩粵械鬥。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雲林地區向來治安不好、行旅危險，因此就衍生地方自衛和武館的興起。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西螺七崁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       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  <a:hlinkClick r:id="rId3"/>
              </a:rPr>
              <a:t>雲林詔安張廖家族</a:t>
            </a:r>
            <a:endParaRPr lang="zh-TW" altLang="en-US" sz="32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49612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257" y="3789875"/>
            <a:ext cx="6104743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" y="4305462"/>
            <a:ext cx="26955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5" y="25378"/>
            <a:ext cx="4926573" cy="36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810000" y="2220050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鹿港曾歷經多次漳、泉械鬥，商賈士紳了維護地方安全，區隔地界而設置隘門，做為防禦工事。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16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DCIM\101MSDCF\DSC099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40" y="1710000"/>
            <a:ext cx="9160139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170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頂下郊拚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淡水河岸泉州人分成兩個組織：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泉州府</a:t>
            </a:r>
            <a:r>
              <a:rPr lang="zh-TW" altLang="en-US" sz="3200" b="1">
                <a:solidFill>
                  <a:srgbClr val="C00000"/>
                </a:solidFill>
                <a:latin typeface="微軟正黑體" panose="020B0604030504040204" pitchFamily="34" charset="-120"/>
              </a:rPr>
              <a:t>同安人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專門往來廈門的商人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組織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稱「廈郊」或「下郊」。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「頂郊」居於淡水河沿岸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來往泉州貿易的稱「泉郊」或「頂郊」，是</a:t>
            </a:r>
            <a:r>
              <a:rPr lang="zh-TW" altLang="en-US" sz="32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晉江、南安、惠安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三邑人的組織。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以龍山寺為中心，操縱當地商業和運輸業。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廈郊居於艋舺東側，因地理上接近漳洲，與漳洲人合作，跟三邑人相競爭。</a:t>
            </a:r>
            <a:endParaRPr lang="en-US" altLang="zh-TW" sz="3200" b="1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25813029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咸豐三   說到今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30517"/>
            <a:ext cx="4571998" cy="5050639"/>
          </a:xfrm>
        </p:spPr>
        <p:txBody>
          <a:bodyPr anchor="t">
            <a:normAutofit fontScale="92500"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咸豐三年</a:t>
            </a:r>
            <a:r>
              <a:rPr lang="en-US" altLang="zh-TW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1853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，碼頭挑夫因商業利益發生衝突，稱「頂廈郊拚」</a:t>
            </a: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同安人大敗，攜帶守護神霞海城隍，與協助同安人的漳州人向北遷徙，另建立新街市大稻埕。以及新的信仰中心「保安宮」。</a:t>
            </a:r>
            <a:endParaRPr lang="en-US" altLang="zh-TW" sz="32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000" b="1">
                <a:solidFill>
                  <a:prstClr val="black"/>
                </a:solidFill>
                <a:latin typeface="微軟正黑體" panose="020B0604030504040204" pitchFamily="34" charset="-120"/>
                <a:hlinkClick r:id="rId2"/>
              </a:rPr>
              <a:t>士林生死鬥</a:t>
            </a:r>
            <a:endParaRPr lang="en-US" altLang="zh-TW" sz="3000" b="1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44" y="2132856"/>
            <a:ext cx="4645555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21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陳林李  結生死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schemeClr val="tx1"/>
                </a:solidFill>
                <a:latin typeface="+mn-ea"/>
              </a:rPr>
              <a:t>1865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年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噶瑪蘭地區發生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陳林李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異姓械鬥</a:t>
            </a:r>
            <a:r>
              <a:rPr lang="zh-TW" altLang="en-US" sz="3200" b="1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羅東、冬山地區的林李兩家族因賭博糾紛，陳姓居中調解，但林姓不從，遂使陳李兩姓聯合對抗林姓。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陳李與林姓家族水火不容，不相往來。林姓家族曾言：「陳無情，李無義，姓林仔娶家己」。</a:t>
            </a:r>
            <a:endParaRPr lang="en-US" altLang="zh-TW" sz="3200" b="1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n-ea"/>
              </a:rPr>
              <a:t>不通婚的家規存在，留有諺語「陳林李 結生死」。</a:t>
            </a:r>
          </a:p>
        </p:txBody>
      </p:sp>
    </p:spTree>
    <p:extLst>
      <p:ext uri="{BB962C8B-B14F-4D97-AF65-F5344CB8AC3E}">
        <p14:creationId xmlns:p14="http://schemas.microsoft.com/office/powerpoint/2010/main" val="614169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rgbClr val="FF0000"/>
              </a:buClr>
            </a:pPr>
            <a:r>
              <a:rPr lang="zh-TW" altLang="en-US" sz="4400" b="1">
                <a:solidFill>
                  <a:schemeClr val="tx1"/>
                </a:solidFill>
              </a:rPr>
              <a:t>西皮倚官    福祿逃入山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西皮、福祿通稱北管，是北方語系戲曲的泛稱。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兩者主樂器不同，西皮主樂器是以桂竹筒作的胡琴，音樂激昂。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福祿主樂器是用椰子殼作的，音樂低沉。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民眾因練習音樂進而相互較勁，演變成械鬥。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兩方的對抗，源自於聚會時，福祿派沒等到西皮派到齊就先動筷子，從此兩派劃清界線，分庭抗禮。西皮派多在沿海，人多而富，與官府關係好。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36038525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620077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15741" y="237999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殼仔弦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232284" y="16112"/>
            <a:ext cx="288465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台灣早期北管戲曲的職業劇團有「亂彈戲 」、「四平戲」及業餘票房的「子弟戲」等。</a:t>
            </a:r>
            <a:endParaRPr kumimoji="0" lang="en-US" altLang="zh-TW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北管音樂團體，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西皮派奉祀「田都元帥」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福祿派奉祀「西秦王爺」。</a:t>
            </a:r>
            <a:r>
              <a:rPr kumimoji="0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76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渡臺禁令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康熙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23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(1684)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，公佈「臺灣編查流寓則例」，嚴格規定臺灣居民及漢人渡臺三禁：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+mj-lt"/>
              <a:buAutoNum type="arabicPeriod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欲渡航臺灣，先給原籍</a:t>
            </a:r>
            <a:r>
              <a:rPr lang="zh-TW" altLang="en-US" sz="3200" b="1" u="sng">
                <a:solidFill>
                  <a:schemeClr val="tx1"/>
                </a:solidFill>
                <a:latin typeface="+mj-ea"/>
                <a:ea typeface="+mj-ea"/>
              </a:rPr>
              <a:t>地方照單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，經</a:t>
            </a:r>
            <a:r>
              <a:rPr lang="zh-TW" altLang="en-US" sz="3200" b="1" u="sng">
                <a:solidFill>
                  <a:schemeClr val="tx1"/>
                </a:solidFill>
                <a:latin typeface="+mj-ea"/>
                <a:ea typeface="+mj-ea"/>
              </a:rPr>
              <a:t>分巡臺廈兵備道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稽查，臺灣</a:t>
            </a:r>
            <a:r>
              <a:rPr lang="zh-TW" altLang="en-US" sz="3200" b="1" u="sng">
                <a:solidFill>
                  <a:schemeClr val="tx1"/>
                </a:solidFill>
                <a:latin typeface="+mj-ea"/>
                <a:ea typeface="+mj-ea"/>
              </a:rPr>
              <a:t>海防同知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審驗批准，潛渡者嚴處。</a:t>
            </a:r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渡臺者一律不得攜帶家眷，渡臺者不可招眷屬來臺灣。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r>
              <a:rPr lang="zh-TW" altLang="en-US" sz="3200" b="1">
                <a:solidFill>
                  <a:srgbClr val="000000"/>
                </a:solidFill>
                <a:latin typeface="+mj-ea"/>
                <a:ea typeface="+mj-ea"/>
              </a:rPr>
              <a:t>粵地屢為海盜巢穴，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不准粵民渡臺。此乃施琅懷有反客家人之情結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。</a:t>
            </a:r>
            <a:endParaRPr lang="zh-TW" altLang="en-US" sz="32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40342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508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95" y="1124744"/>
            <a:ext cx="34163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259632" y="260648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軟正黑體" panose="020B0604030504040204" pitchFamily="34" charset="-120"/>
                <a:cs typeface="+mn-cs"/>
              </a:rPr>
              <a:t>吊規仔是西皮派的主奏樂器</a:t>
            </a:r>
          </a:p>
        </p:txBody>
      </p:sp>
    </p:spTree>
    <p:extLst>
      <p:ext uri="{BB962C8B-B14F-4D97-AF65-F5344CB8AC3E}">
        <p14:creationId xmlns:p14="http://schemas.microsoft.com/office/powerpoint/2010/main" val="21906862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>
                <a:solidFill>
                  <a:schemeClr val="tx1"/>
                </a:solidFill>
              </a:rPr>
              <a:t>咱們攏是台灣郎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「一代親，二代表，三代散了了」，「金門不認同安，臺灣不認唐山」</a:t>
            </a:r>
            <a:r>
              <a:rPr lang="zh-TW" altLang="en-US" sz="3200" b="1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移民逐漸「在地化」 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1884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年法軍攻臺，全臺不分族群力抗法軍，諺語「西仔來打咱臺灣，大家何齊來打番（法國人）」臺灣人同仇</a:t>
            </a:r>
            <a:r>
              <a:rPr lang="zh-TW" altLang="en-US" sz="3200" b="1">
                <a:solidFill>
                  <a:prstClr val="black"/>
                </a:solidFill>
                <a:latin typeface="微軟正黑體" panose="020B0604030504040204" pitchFamily="34" charset="-120"/>
              </a:rPr>
              <a:t>敵愾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心理。</a:t>
            </a:r>
            <a:endParaRPr lang="en-US" altLang="zh-TW" sz="3200" b="1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1895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年馬關條約簽訂後，臺灣人有兩年的國籍選擇緩衝期，然而到</a:t>
            </a:r>
            <a:r>
              <a:rPr lang="en-US" altLang="zh-TW" sz="3200" b="1">
                <a:solidFill>
                  <a:schemeClr val="tx1"/>
                </a:solidFill>
                <a:latin typeface="+mj-ea"/>
                <a:ea typeface="+mj-ea"/>
              </a:rPr>
              <a:t>1897</a:t>
            </a:r>
            <a:r>
              <a:rPr lang="zh-TW" altLang="en-US" sz="3200" b="1">
                <a:solidFill>
                  <a:schemeClr val="tx1"/>
                </a:solidFill>
                <a:latin typeface="+mj-ea"/>
                <a:ea typeface="+mj-ea"/>
              </a:rPr>
              <a:t>年，離臺者只有六千多人。</a:t>
            </a:r>
          </a:p>
        </p:txBody>
      </p:sp>
    </p:spTree>
    <p:extLst>
      <p:ext uri="{BB962C8B-B14F-4D97-AF65-F5344CB8AC3E}">
        <p14:creationId xmlns:p14="http://schemas.microsoft.com/office/powerpoint/2010/main" val="3913306366"/>
      </p:ext>
    </p:extLst>
  </p:cSld>
  <p:clrMapOvr>
    <a:masterClrMapping/>
  </p:clrMapOvr>
</p:sld>
</file>

<file path=ppt/theme/theme1.xml><?xml version="1.0" encoding="utf-8"?>
<a:theme xmlns:a="http://schemas.openxmlformats.org/drawingml/2006/main" name="Spring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pring">
  <a:themeElements>
    <a:clrScheme name="市鎮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pring">
  <a:themeElements>
    <a:clrScheme name="茅草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Spring">
  <a:themeElements>
    <a:clrScheme name="地鐵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8ADC3D3BFE6C14A869A1FDD22FBAB18" ma:contentTypeVersion="2" ma:contentTypeDescription="建立新的文件。" ma:contentTypeScope="" ma:versionID="3146430f5c17f430e29c1f39f593810a">
  <xsd:schema xmlns:xsd="http://www.w3.org/2001/XMLSchema" xmlns:xs="http://www.w3.org/2001/XMLSchema" xmlns:p="http://schemas.microsoft.com/office/2006/metadata/properties" xmlns:ns2="36aeb181-a1b9-43c7-bbdf-d56f153fdf66" targetNamespace="http://schemas.microsoft.com/office/2006/metadata/properties" ma:root="true" ma:fieldsID="f92fbcdee5b3fd015f95fb11e8012896" ns2:_="">
    <xsd:import namespace="36aeb181-a1b9-43c7-bbdf-d56f153fdf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aeb181-a1b9-43c7-bbdf-d56f153fdf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640D90-B7DF-490C-8C54-A617751539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303D8D-8D4D-4A05-9296-A9876986B245}">
  <ds:schemaRefs>
    <ds:schemaRef ds:uri="36aeb181-a1b9-43c7-bbdf-d56f153fdf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4A53AD2-BE49-4C3E-96B8-8A81BAF4021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91</Slides>
  <Notes>1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Spring</vt:lpstr>
      <vt:lpstr>1_Spring</vt:lpstr>
      <vt:lpstr>2_Spring</vt:lpstr>
      <vt:lpstr>3_Spring</vt:lpstr>
      <vt:lpstr>臺灣開發史</vt:lpstr>
      <vt:lpstr>棄臺論</vt:lpstr>
      <vt:lpstr>PowerPoint Presentation</vt:lpstr>
      <vt:lpstr>PowerPoint Presentation</vt:lpstr>
      <vt:lpstr>留臺論</vt:lpstr>
      <vt:lpstr>PowerPoint Presentation</vt:lpstr>
      <vt:lpstr>消極治臺政策</vt:lpstr>
      <vt:lpstr>PowerPoint Presentation</vt:lpstr>
      <vt:lpstr>渡臺禁令</vt:lpstr>
      <vt:lpstr>班兵制度</vt:lpstr>
      <vt:lpstr>官吏駐臺三年</vt:lpstr>
      <vt:lpstr>一府三縣</vt:lpstr>
      <vt:lpstr>一府四縣二廳</vt:lpstr>
      <vt:lpstr>PowerPoint Presentation</vt:lpstr>
      <vt:lpstr>PowerPoint Presentation</vt:lpstr>
      <vt:lpstr>PowerPoint Presentation</vt:lpstr>
      <vt:lpstr>PowerPoint Presentation</vt:lpstr>
      <vt:lpstr>一省三府一直隸州</vt:lpstr>
      <vt:lpstr>PowerPoint Presentation</vt:lpstr>
      <vt:lpstr>PowerPoint Presentation</vt:lpstr>
      <vt:lpstr>分巡臺廈兵備道</vt:lpstr>
      <vt:lpstr>武職</vt:lpstr>
      <vt:lpstr>消極治台政策的影響</vt:lpstr>
      <vt:lpstr>人口失衡的婚姻現象</vt:lpstr>
      <vt:lpstr>羅漢腳</vt:lpstr>
      <vt:lpstr>偷渡客的心酸</vt:lpstr>
      <vt:lpstr>PowerPoint Presentation</vt:lpstr>
      <vt:lpstr>PowerPoint Presentation</vt:lpstr>
      <vt:lpstr>PowerPoint Presentation</vt:lpstr>
      <vt:lpstr>PowerPoint Presentation</vt:lpstr>
      <vt:lpstr>移墾社會的情與義</vt:lpstr>
      <vt:lpstr>PowerPoint Presentation</vt:lpstr>
      <vt:lpstr>PowerPoint Presentation</vt:lpstr>
      <vt:lpstr>PowerPoint Presentation</vt:lpstr>
      <vt:lpstr>移民人口的籍貫比例</vt:lpstr>
      <vt:lpstr>祖籍的分布</vt:lpstr>
      <vt:lpstr>漢人移民的族群</vt:lpstr>
      <vt:lpstr>客家移民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泉州腔與漳州腔</vt:lpstr>
      <vt:lpstr>鹿港腔與宜蘭腔</vt:lpstr>
      <vt:lpstr>PowerPoint Presentation</vt:lpstr>
      <vt:lpstr>PowerPoint Presentation</vt:lpstr>
      <vt:lpstr>  民變與分類械鬥  </vt:lpstr>
      <vt:lpstr>PowerPoint Presentation</vt:lpstr>
      <vt:lpstr>民變迭起之因：人口增多</vt:lpstr>
      <vt:lpstr>民變的政治因素</vt:lpstr>
      <vt:lpstr>民變的社會原因</vt:lpstr>
      <vt:lpstr>PowerPoint Presentation</vt:lpstr>
      <vt:lpstr>PowerPoint Presentation</vt:lpstr>
      <vt:lpstr>朱一貴事件（1721）</vt:lpstr>
      <vt:lpstr>朱一貴事件</vt:lpstr>
      <vt:lpstr>「六堆」鄉團組織</vt:lpstr>
      <vt:lpstr>六堆分布</vt:lpstr>
      <vt:lpstr>林爽文事件（1786）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戴潮春事件（1862~1865）</vt:lpstr>
      <vt:lpstr>戴潮春起事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分類械鬥的類型</vt:lpstr>
      <vt:lpstr>PowerPoint Presentation</vt:lpstr>
      <vt:lpstr>分類械鬥的政治因素</vt:lpstr>
      <vt:lpstr>分類械鬥的社會因素</vt:lpstr>
      <vt:lpstr>分類械鬥的經濟因素</vt:lpstr>
      <vt:lpstr>PowerPoint Presentation</vt:lpstr>
      <vt:lpstr>過了濁水溪，過不了虎尾溪</vt:lpstr>
      <vt:lpstr>PowerPoint Presentation</vt:lpstr>
      <vt:lpstr>PowerPoint Presentation</vt:lpstr>
      <vt:lpstr>頂下郊拚</vt:lpstr>
      <vt:lpstr>咸豐三   說到今</vt:lpstr>
      <vt:lpstr>陳林李  結生死</vt:lpstr>
      <vt:lpstr>西皮倚官    福祿逃入山</vt:lpstr>
      <vt:lpstr>PowerPoint Presentation</vt:lpstr>
      <vt:lpstr>PowerPoint Presentation</vt:lpstr>
      <vt:lpstr>咱們攏是台灣郎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臺灣開發史</dc:title>
  <dc:creator>User</dc:creator>
  <cp:revision>1</cp:revision>
  <dcterms:created xsi:type="dcterms:W3CDTF">2015-03-06T01:52:46Z</dcterms:created>
  <dcterms:modified xsi:type="dcterms:W3CDTF">2021-05-26T04:41:34Z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0x01010058ADC3D3BFE6C14A869A1FDD22FBAB18</vt:lpwstr>
  </property>
</Properties>
</file>